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charts/colors12.xml" ContentType="application/vnd.ms-office.chartcolorstyl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charts/chart7.xml" ContentType="application/vnd.openxmlformats-officedocument.drawingml.chart+xml"/>
  <Override PartName="/ppt/charts/style9.xml" ContentType="application/vnd.ms-office.chartstyl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charts/chart3.xml" ContentType="application/vnd.openxmlformats-officedocument.drawingml.chart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charts/style6.xml" ContentType="application/vnd.ms-office.chartstyl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charts/colors10.xml" ContentType="application/vnd.ms-office.chartcolorstyle+xml"/>
  <Override PartName="/ppt/charts/style7.xml" ContentType="application/vnd.ms-office.chartstyl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charts/chart6.xml" ContentType="application/vnd.openxmlformats-officedocument.drawingml.chart+xml"/>
  <Override PartName="/ppt/charts/style8.xml" ContentType="application/vnd.ms-office.chartstyl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3" r:id="rId2"/>
  </p:sldMasterIdLst>
  <p:notesMasterIdLst>
    <p:notesMasterId r:id="rId25"/>
  </p:notesMasterIdLst>
  <p:sldIdLst>
    <p:sldId id="266" r:id="rId3"/>
    <p:sldId id="463" r:id="rId4"/>
    <p:sldId id="551" r:id="rId5"/>
    <p:sldId id="493" r:id="rId6"/>
    <p:sldId id="499" r:id="rId7"/>
    <p:sldId id="578" r:id="rId8"/>
    <p:sldId id="552" r:id="rId9"/>
    <p:sldId id="553" r:id="rId10"/>
    <p:sldId id="555" r:id="rId11"/>
    <p:sldId id="558" r:id="rId12"/>
    <p:sldId id="560" r:id="rId13"/>
    <p:sldId id="564" r:id="rId14"/>
    <p:sldId id="565" r:id="rId15"/>
    <p:sldId id="567" r:id="rId16"/>
    <p:sldId id="569" r:id="rId17"/>
    <p:sldId id="570" r:id="rId18"/>
    <p:sldId id="572" r:id="rId19"/>
    <p:sldId id="574" r:id="rId20"/>
    <p:sldId id="575" r:id="rId21"/>
    <p:sldId id="585" r:id="rId22"/>
    <p:sldId id="461" r:id="rId23"/>
    <p:sldId id="584" r:id="rId24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sans titre" id="{32627F1D-0A97-4B19-8D1A-96CF7E10D20F}">
          <p14:sldIdLst>
            <p14:sldId id="266"/>
            <p14:sldId id="463"/>
            <p14:sldId id="551"/>
            <p14:sldId id="493"/>
            <p14:sldId id="499"/>
            <p14:sldId id="578"/>
            <p14:sldId id="552"/>
            <p14:sldId id="553"/>
            <p14:sldId id="555"/>
            <p14:sldId id="558"/>
            <p14:sldId id="560"/>
            <p14:sldId id="564"/>
            <p14:sldId id="565"/>
            <p14:sldId id="567"/>
            <p14:sldId id="569"/>
            <p14:sldId id="570"/>
            <p14:sldId id="572"/>
            <p14:sldId id="574"/>
            <p14:sldId id="575"/>
            <p14:sldId id="585"/>
            <p14:sldId id="461"/>
            <p14:sldId id="584"/>
          </p14:sldIdLst>
        </p14:section>
        <p14:section name="Section sans titre" id="{554E81D8-1039-4551-B2CD-40B0FC9987A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yagou Hanane" initials="BH" lastIdx="1" clrIdx="0">
    <p:extLst>
      <p:ext uri="{19B8F6BF-5375-455C-9EA6-DF929625EA0E}">
        <p15:presenceInfo xmlns:p15="http://schemas.microsoft.com/office/powerpoint/2012/main" xmlns="" userId="S-1-5-21-2140563141-2064142376-316619961-13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B8F19"/>
    <a:srgbClr val="1A2B3C"/>
    <a:srgbClr val="8CABD4"/>
    <a:srgbClr val="D97B7B"/>
    <a:srgbClr val="D9D9D9"/>
    <a:srgbClr val="182B3B"/>
    <a:srgbClr val="F2F2F2"/>
    <a:srgbClr val="2F5597"/>
    <a:srgbClr val="7E808B"/>
    <a:srgbClr val="B4C7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5401" autoAdjust="0"/>
  </p:normalViewPr>
  <p:slideViewPr>
    <p:cSldViewPr snapToGrid="0">
      <p:cViewPr varScale="1">
        <p:scale>
          <a:sx n="111" d="100"/>
          <a:sy n="111" d="100"/>
        </p:scale>
        <p:origin x="-82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61439425" cy="614394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Livrable%20EAIT%2020212022%20VF%2023%2002%202023%20(003)%20(R&#233;cup&#233;r&#233;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benayada\Desktop\travaux%20en%20cours\2023-enquete\231130-Capital%20calcu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POINT%20DE%20PRESS\Livrable%20EAIT%2020212022%20VF%2023%2002%202023%20(003)%20(R&#233;cup&#233;r&#233;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Livrable%20EAIT%2020212022%20VF%2023%2002%202023%20(003)%20(R&#233;cup&#233;r&#233;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Enqu&#234;te%20industrielle_Rapport%20&amp;Publication\POINT%20DE%20PRESS\20240223_Livrable%20EAIT%2020212022_VF_Graphe%20Pre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Enqu&#234;te%20industrielle_Rapport%20&amp;Publication\POINT%20DE%20PRESS\20240223_Livrable%20EAIT%2020212022_VF_Graphe%20Pre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Enqu&#234;te%20industrielle_Rapport%20&amp;Publication\POINT%20DE%20PRESS\20240223_Livrable%20EAIT%2020212022_VF_Graphe%20Pre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Enqu&#234;te%20industrielle_Rapport%20&amp;Publication\POINT%20DE%20PRESS\20240223_Livrable%20EAIT%2020212022_VF_Graphe%20Pre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POINT%20DE%20PRESS\Livrable%20EAIT%2020212022%20VF%2023%2002%202023%20(003)%20(R&#233;cup&#233;r&#233;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POINT%20DE%20PRESS\Livrable%20EAIT%2020212022%20VF%2023%2002%202023%20(003)%20(R&#233;cup&#233;r&#233;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POINT%20DE%20PRESS\Livrable%20EAIT%2020212022%20VF%2023%2002%202023%20(003)%20(R&#233;cup&#233;r&#23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autoTitleDeleted val="1"/>
    <c:plotArea>
      <c:layout/>
      <c:doughnutChart>
        <c:varyColors val="1"/>
        <c:ser>
          <c:idx val="0"/>
          <c:order val="0"/>
          <c:spPr>
            <a:ln w="19050">
              <a:solidFill>
                <a:srgbClr val="1A2B3C">
                  <a:alpha val="32000"/>
                </a:srgbClr>
              </a:solidFill>
            </a:ln>
          </c:spPr>
          <c:explosion val="1"/>
          <c:dPt>
            <c:idx val="0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solidFill>
                  <a:srgbClr val="1A2B3C">
                    <a:alpha val="32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D9-4463-A297-99EF0D1E7AEC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solidFill>
                  <a:srgbClr val="1A2B3C">
                    <a:alpha val="32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D9-4463-A297-99EF0D1E7AEC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solidFill>
                  <a:srgbClr val="1A2B3C">
                    <a:alpha val="32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D9-4463-A297-99EF0D1E7AEC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solidFill>
                  <a:srgbClr val="1A2B3C">
                    <a:alpha val="32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D9-4463-A297-99EF0D1E7AEC}"/>
              </c:ext>
            </c:extLst>
          </c:dPt>
          <c:dLbls>
            <c:dLbl>
              <c:idx val="0"/>
              <c:layout>
                <c:manualLayout>
                  <c:x val="0.15257827745889815"/>
                  <c:y val="0.15417364519704041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12314814814815"/>
                      <c:h val="0.20786565656565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D9-4463-A297-99EF0D1E7AEC}"/>
                </c:ext>
              </c:extLst>
            </c:dLbl>
            <c:dLbl>
              <c:idx val="1"/>
              <c:layout>
                <c:manualLayout>
                  <c:x val="-0.16815054012345679"/>
                  <c:y val="0.12473345959595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62206790123455"/>
                      <c:h val="0.174047727272727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D9-4463-A297-99EF0D1E7AEC}"/>
                </c:ext>
              </c:extLst>
            </c:dLbl>
            <c:dLbl>
              <c:idx val="2"/>
              <c:layout>
                <c:manualLayout>
                  <c:x val="-0.13945362654320986"/>
                  <c:y val="-0.1971808080808081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62464506172839"/>
                      <c:h val="0.21145101010101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D9-4463-A297-99EF0D1E7AEC}"/>
                </c:ext>
              </c:extLst>
            </c:dLbl>
            <c:dLbl>
              <c:idx val="3"/>
              <c:layout>
                <c:manualLayout>
                  <c:x val="0.20101334876543214"/>
                  <c:y val="-7.8122853535353531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325907474034851"/>
                      <c:h val="0.2831597550612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D9-4463-A297-99EF0D1E7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TCD!$F$4:$F$7</c:f>
              <c:strCache>
                <c:ptCount val="4"/>
                <c:pt idx="0">
                  <c:v>Entre 10 et 20 ans </c:v>
                </c:pt>
                <c:pt idx="1">
                  <c:v>Entre 5 et 10 ans </c:v>
                </c:pt>
                <c:pt idx="2">
                  <c:v>Inférieur ou égal à 5 ans </c:v>
                </c:pt>
                <c:pt idx="3">
                  <c:v>Supérieur à 20 ans</c:v>
                </c:pt>
              </c:strCache>
            </c:strRef>
          </c:cat>
          <c:val>
            <c:numRef>
              <c:f>TCD!$G$4:$G$7</c:f>
              <c:numCache>
                <c:formatCode>0%</c:formatCode>
                <c:ptCount val="4"/>
                <c:pt idx="0">
                  <c:v>0.21666861758164579</c:v>
                </c:pt>
                <c:pt idx="1">
                  <c:v>0.14912794100433105</c:v>
                </c:pt>
                <c:pt idx="2">
                  <c:v>0.36848882125716975</c:v>
                </c:pt>
                <c:pt idx="3">
                  <c:v>0.2657146201568536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D9-4463-A297-99EF0D1E7AEC}"/>
            </c:ext>
          </c:extLst>
        </c:ser>
        <c:dLbls>
          <c:showVal val="1"/>
        </c:dLbls>
        <c:firstSliceAng val="96"/>
        <c:holeSize val="43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roundedCorners val="1"/>
  <c:chart>
    <c:autoTitleDeleted val="1"/>
    <c:plotArea>
      <c:layout>
        <c:manualLayout>
          <c:layoutTarget val="inner"/>
          <c:xMode val="edge"/>
          <c:yMode val="edge"/>
          <c:x val="1.105716080595444E-3"/>
          <c:y val="1.2498271155447502E-2"/>
          <c:w val="0.91445491372912502"/>
          <c:h val="0.89691884201889893"/>
        </c:manualLayout>
      </c:layout>
      <c:ofPieChart>
        <c:ofPieType val="bar"/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</c:spPr>
          <c:dPt>
            <c:idx val="0"/>
            <c:spPr>
              <a:solidFill>
                <a:srgbClr val="2F5597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F4-421A-B1E2-4B594B5C4D9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F4-421A-B1E2-4B594B5C4D99}"/>
              </c:ext>
            </c:extLst>
          </c:dPt>
          <c:dPt>
            <c:idx val="2"/>
            <c:spPr>
              <a:solidFill>
                <a:srgbClr val="8CABD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F4-421A-B1E2-4B594B5C4D99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F4-421A-B1E2-4B594B5C4D99}"/>
              </c:ext>
            </c:extLst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F4-421A-B1E2-4B594B5C4D99}"/>
              </c:ext>
            </c:extLst>
          </c:dPt>
          <c:dPt>
            <c:idx val="5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F4-421A-B1E2-4B594B5C4D99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F4-421A-B1E2-4B594B5C4D99}"/>
              </c:ext>
            </c:extLst>
          </c:dPt>
          <c:dPt>
            <c:idx val="7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F4-421A-B1E2-4B594B5C4D99}"/>
              </c:ext>
            </c:extLst>
          </c:dPt>
          <c:dPt>
            <c:idx val="8"/>
            <c:spPr>
              <a:solidFill>
                <a:srgbClr val="0070C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2F4-421A-B1E2-4B594B5C4D99}"/>
              </c:ext>
            </c:extLst>
          </c:dPt>
          <c:dPt>
            <c:idx val="9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2F4-421A-B1E2-4B594B5C4D99}"/>
              </c:ext>
            </c:extLst>
          </c:dPt>
          <c:dPt>
            <c:idx val="10"/>
            <c:spPr>
              <a:solidFill>
                <a:srgbClr val="B4C7E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2F4-421A-B1E2-4B594B5C4D9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F4-421A-B1E2-4B594B5C4D99}"/>
                </c:ext>
              </c:extLst>
            </c:dLbl>
            <c:dLbl>
              <c:idx val="2"/>
              <c:layout>
                <c:manualLayout>
                  <c:x val="-0.15926719027631928"/>
                  <c:y val="-1.1527384857057666E-2"/>
                </c:manualLayout>
              </c:layout>
              <c:tx>
                <c:rich>
                  <a:bodyPr/>
                  <a:lstStyle/>
                  <a:p>
                    <a:fld id="{ACB45DC1-E08A-48A6-A9B8-D6315919FB91}" type="CATEGORYNAME">
                      <a:rPr lang="en-US" sz="900" b="1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r>
                      <a:rPr lang="en-US" sz="900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</c:rich>
              </c:tx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57101064566889"/>
                      <c:h val="0.115313484069438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F4-421A-B1E2-4B594B5C4D99}"/>
                </c:ext>
              </c:extLst>
            </c:dLbl>
            <c:dLbl>
              <c:idx val="3"/>
              <c:layout>
                <c:manualLayout>
                  <c:x val="-0.13688158555778235"/>
                  <c:y val="-1.8900210883057822E-4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2508B2-1245-4B78-A6FC-157D6CBE7B1B}" type="CATEGORYNAME">
                      <a:rPr lang="en-US" sz="900" b="1" smtClean="0">
                        <a:solidFill>
                          <a:schemeClr val="bg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072338445237293"/>
                      <c:h val="7.16233066410178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F4-421A-B1E2-4B594B5C4D99}"/>
                </c:ext>
              </c:extLst>
            </c:dLbl>
            <c:dLbl>
              <c:idx val="4"/>
              <c:layout>
                <c:manualLayout>
                  <c:x val="-0.14421463171282259"/>
                  <c:y val="7.5852890482381024E-4"/>
                </c:manualLayout>
              </c:layout>
              <c:tx>
                <c:rich>
                  <a:bodyPr/>
                  <a:lstStyle/>
                  <a:p>
                    <a:fld id="{18D76F5C-A0F7-4F3B-A20D-289BEC7468A6}" type="CATEGORYNAME">
                      <a:rPr lang="en-US" sz="900" b="1" smtClean="0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endParaRPr lang="fr-FR"/>
                  </a:p>
                </c:rich>
              </c:tx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2F4-421A-B1E2-4B594B5C4D99}"/>
                </c:ext>
              </c:extLst>
            </c:dLbl>
            <c:dLbl>
              <c:idx val="5"/>
              <c:layout>
                <c:manualLayout>
                  <c:x val="-0.14910326329630816"/>
                  <c:y val="-3.0668421779888435E-3"/>
                </c:manualLayout>
              </c:layout>
              <c:tx>
                <c:rich>
                  <a:bodyPr/>
                  <a:lstStyle/>
                  <a:p>
                    <a:fld id="{B3E6B692-6D73-4F4E-A99C-14EDD90DFBFD}" type="CATEGORYNAME">
                      <a:rPr lang="en-US" sz="900" smtClean="0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endParaRPr lang="fr-FR"/>
                  </a:p>
                </c:rich>
              </c:tx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2F4-421A-B1E2-4B594B5C4D99}"/>
                </c:ext>
              </c:extLst>
            </c:dLbl>
            <c:dLbl>
              <c:idx val="6"/>
              <c:layout>
                <c:manualLayout>
                  <c:x val="-0.13341736336087459"/>
                  <c:y val="4.94058643657924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3C3C8D-BAF5-4A3C-95EC-AF268C828425}" type="CATEGORYNAME">
                      <a:rPr lang="en-US" sz="900" b="1" smtClean="0">
                        <a:solidFill>
                          <a:schemeClr val="bg1"/>
                        </a:solidFill>
                      </a:rPr>
                      <a:pPr algn="ctr"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55620731107286"/>
                      <c:h val="5.53041818256904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2F4-421A-B1E2-4B594B5C4D99}"/>
                </c:ext>
              </c:extLst>
            </c:dLbl>
            <c:dLbl>
              <c:idx val="7"/>
              <c:layout>
                <c:manualLayout>
                  <c:x val="1.128253826990174E-2"/>
                  <c:y val="-7.1271172265417062E-5"/>
                </c:manualLayout>
              </c:layout>
              <c:tx>
                <c:rich>
                  <a:bodyPr/>
                  <a:lstStyle/>
                  <a:p>
                    <a:fld id="{92E02B18-0ED0-4CCD-8B04-95B27D4FC38C}" type="CATEGORYNAME">
                      <a:rPr lang="en-US" smtClean="0"/>
                      <a:pPr/>
                      <a:t>[NOM DE CATÉGORIE]</a:t>
                    </a:fld>
                    <a:endParaRPr lang="fr-FR"/>
                  </a:p>
                </c:rich>
              </c:tx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2F4-421A-B1E2-4B594B5C4D99}"/>
                </c:ext>
              </c:extLst>
            </c:dLbl>
            <c:dLbl>
              <c:idx val="8"/>
              <c:layout>
                <c:manualLayout>
                  <c:x val="1.1439012973735344E-2"/>
                  <c:y val="3.2959644516846819E-2"/>
                </c:manualLayout>
              </c:layout>
              <c:tx>
                <c:rich>
                  <a:bodyPr/>
                  <a:lstStyle/>
                  <a:p>
                    <a:fld id="{16C7064F-7D18-4CFB-A84A-FD5DC10E67A3}" type="CATEGORYNAME">
                      <a:rPr lang="en-US" smtClean="0"/>
                      <a:pPr/>
                      <a:t>[NOM DE CATÉGORIE]</a:t>
                    </a:fld>
                    <a:endParaRPr lang="fr-FR"/>
                  </a:p>
                </c:rich>
              </c:tx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2F4-421A-B1E2-4B594B5C4D99}"/>
                </c:ext>
              </c:extLst>
            </c:dLbl>
            <c:dLbl>
              <c:idx val="9"/>
              <c:layout>
                <c:manualLayout>
                  <c:x val="-0.1280573193977822"/>
                  <c:y val="-8.4663841390322346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3DAEC5-0715-4E01-AFD0-C33FED74256F}" type="CATEGORYNAME">
                      <a:rPr lang="en-US" sz="900" b="1" smtClean="0">
                        <a:solidFill>
                          <a:schemeClr val="bg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2F4-421A-B1E2-4B594B5C4D9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F4-421A-B1E2-4B594B5C4D99}"/>
                </c:ext>
              </c:extLst>
            </c:dLbl>
            <c:numFmt formatCode="0\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Feuil1!$B$2:$B$11</c:f>
              <c:strCache>
                <c:ptCount val="10"/>
                <c:pt idx="0">
                  <c:v>Capital national</c:v>
                </c:pt>
                <c:pt idx="1">
                  <c:v>capital étranger</c:v>
                </c:pt>
                <c:pt idx="2">
                  <c:v>France</c:v>
                </c:pt>
                <c:pt idx="3">
                  <c:v>États-Unis</c:v>
                </c:pt>
                <c:pt idx="4">
                  <c:v>Espagne</c:v>
                </c:pt>
                <c:pt idx="5">
                  <c:v>Allemagne</c:v>
                </c:pt>
                <c:pt idx="6">
                  <c:v>Corée du Sud</c:v>
                </c:pt>
                <c:pt idx="7">
                  <c:v>Chine</c:v>
                </c:pt>
                <c:pt idx="8">
                  <c:v>Italie</c:v>
                </c:pt>
                <c:pt idx="9">
                  <c:v>Autres</c:v>
                </c:pt>
              </c:strCache>
            </c:strRef>
          </c:cat>
          <c:val>
            <c:numRef>
              <c:f>Feuil1!$C$2:$C$11</c:f>
              <c:numCache>
                <c:formatCode>Standard</c:formatCode>
                <c:ptCount val="10"/>
                <c:pt idx="0" formatCode="#,##0">
                  <c:v>61936225973.310013</c:v>
                </c:pt>
                <c:pt idx="2" formatCode="#,##0">
                  <c:v>8089303599.2200003</c:v>
                </c:pt>
                <c:pt idx="3" formatCode="#,##0">
                  <c:v>3248258759.27</c:v>
                </c:pt>
                <c:pt idx="4" formatCode="#,##0">
                  <c:v>3023262133.1599998</c:v>
                </c:pt>
                <c:pt idx="5" formatCode="#,##0">
                  <c:v>1473602267</c:v>
                </c:pt>
                <c:pt idx="6" formatCode="#,##0">
                  <c:v>1075761129</c:v>
                </c:pt>
                <c:pt idx="7" formatCode="#,##0">
                  <c:v>993194128</c:v>
                </c:pt>
                <c:pt idx="8" formatCode="#,##0">
                  <c:v>771289610</c:v>
                </c:pt>
                <c:pt idx="9" formatCode="#,##0">
                  <c:v>6042816934.0399923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2F4-421A-B1E2-4B594B5C4D99}"/>
            </c:ext>
          </c:extLst>
        </c:ser>
        <c:dLbls/>
        <c:gapWidth val="100"/>
        <c:splitType val="pos"/>
        <c:splitPos val="8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8CABD4"/>
            </a:solidFill>
            <a:ln>
              <a:noFill/>
            </a:ln>
            <a:effectLst/>
          </c:spPr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TCD!$F$540:$F$543</c:f>
              <c:strCache>
                <c:ptCount val="4"/>
                <c:pt idx="0">
                  <c:v>Inférieur ou égal à 5 ans</c:v>
                </c:pt>
                <c:pt idx="1">
                  <c:v>Entre 5 et 10 ans</c:v>
                </c:pt>
                <c:pt idx="2">
                  <c:v>Entre 10 et 20 ans</c:v>
                </c:pt>
                <c:pt idx="3">
                  <c:v>Supérieur à 20 ans</c:v>
                </c:pt>
              </c:strCache>
            </c:strRef>
          </c:cat>
          <c:val>
            <c:numRef>
              <c:f>TCD!$G$540:$G$543</c:f>
              <c:numCache>
                <c:formatCode>0\.0%</c:formatCode>
                <c:ptCount val="4"/>
                <c:pt idx="0">
                  <c:v>0.75840400191378432</c:v>
                </c:pt>
                <c:pt idx="1">
                  <c:v>0.31969920719725348</c:v>
                </c:pt>
                <c:pt idx="2">
                  <c:v>0.31751306609470092</c:v>
                </c:pt>
                <c:pt idx="3">
                  <c:v>0.16045657015090242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79-4B1B-800B-DB73CD5501D9}"/>
            </c:ext>
          </c:extLst>
        </c:ser>
        <c:dLbls/>
        <c:gapWidth val="219"/>
        <c:overlap val="-27"/>
        <c:axId val="130355968"/>
        <c:axId val="130357504"/>
      </c:barChart>
      <c:catAx>
        <c:axId val="130355968"/>
        <c:scaling>
          <c:orientation val="minMax"/>
        </c:scaling>
        <c:axPos val="b"/>
        <c:numFmt formatCode="Standar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357504"/>
        <c:crosses val="autoZero"/>
        <c:auto val="1"/>
        <c:lblAlgn val="ctr"/>
        <c:lblOffset val="100"/>
      </c:catAx>
      <c:valAx>
        <c:axId val="130357504"/>
        <c:scaling>
          <c:orientation val="minMax"/>
        </c:scaling>
        <c:delete val="1"/>
        <c:axPos val="l"/>
        <c:numFmt formatCode="0\.0%" sourceLinked="1"/>
        <c:majorTickMark val="none"/>
        <c:tickLblPos val="none"/>
        <c:crossAx val="13035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2">
                      <a:tint val="4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4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4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02-470D-8B59-095ECE50FC5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6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6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6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02-470D-8B59-095ECE50FC58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2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02-470D-8B59-095ECE50FC58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tint val="93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93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9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02-470D-8B59-095ECE50FC58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2">
                      <a:shade val="92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92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9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02-470D-8B59-095ECE50FC58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2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902-470D-8B59-095ECE50FC58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2">
                      <a:shade val="61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61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6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902-470D-8B59-095ECE50FC58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shade val="45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5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902-470D-8B59-095ECE50FC58}"/>
              </c:ext>
            </c:extLst>
          </c:dPt>
          <c:dLbls>
            <c:dLbl>
              <c:idx val="0"/>
              <c:layout>
                <c:manualLayout>
                  <c:x val="0.10414885489435032"/>
                  <c:y val="-0.18129117658776753"/>
                </c:manualLayout>
              </c:layout>
              <c:numFmt formatCode="0\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333055555555553"/>
                      <c:h val="0.21646035353535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02-470D-8B59-095ECE50FC58}"/>
                </c:ext>
              </c:extLst>
            </c:dLbl>
            <c:dLbl>
              <c:idx val="1"/>
              <c:layout>
                <c:manualLayout>
                  <c:x val="0.18617029320987655"/>
                  <c:y val="7.306035353535352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21722814172336"/>
                      <c:h val="0.17844911152030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02-470D-8B59-095ECE50FC58}"/>
                </c:ext>
              </c:extLst>
            </c:dLbl>
            <c:dLbl>
              <c:idx val="2"/>
              <c:layout>
                <c:manualLayout>
                  <c:x val="-9.6137685720326355E-2"/>
                  <c:y val="0.1546127102617902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02-470D-8B59-095ECE50FC58}"/>
                </c:ext>
              </c:extLst>
            </c:dLbl>
            <c:dLbl>
              <c:idx val="3"/>
              <c:layout>
                <c:manualLayout>
                  <c:x val="-0.15894783950617292"/>
                  <c:y val="3.39305555555554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Textile et </a:t>
                    </a:r>
                    <a:r>
                      <a:rPr lang="en-US" sz="1400" b="1" dirty="0" err="1"/>
                      <a:t>Cuir</a:t>
                    </a:r>
                    <a:r>
                      <a:rPr lang="en-US" sz="1400" b="1" dirty="0"/>
                      <a:t>
</a:t>
                    </a:r>
                    <a:fld id="{DA903340-7C06-4AF4-B33F-47D23C5DF137}" type="PERCENTAGE">
                      <a:rPr lang="en-US" sz="1400" b="1"/>
                      <a:pPr algn="ctr">
                        <a:defRPr sz="1400" b="1" i="0" u="none" strike="noStrike" kern="120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400" b="1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902-470D-8B59-095ECE50FC58}"/>
                </c:ext>
              </c:extLst>
            </c:dLbl>
            <c:dLbl>
              <c:idx val="4"/>
              <c:layout>
                <c:manualLayout>
                  <c:x val="-0.16811419753086423"/>
                  <c:y val="1.27393939393939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F568AD-1DE9-420D-99E2-D2F3E2203656}" type="CATEGORYNAME">
                      <a:rPr lang="en-US" sz="1400" smtClean="0"/>
                      <a:pPr algn="l">
                        <a:defRPr sz="1400" b="1" i="0" u="none" strike="noStrike" kern="120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400" baseline="0" dirty="0"/>
                      <a:t> </a:t>
                    </a:r>
                    <a:fld id="{6F605D9B-EDF2-4EF2-982A-A540C9EBE6E5}" type="PERCENTAGE">
                      <a:rPr lang="en-US" sz="1400" baseline="0" smtClean="0"/>
                      <a:pPr algn="l">
                        <a:defRPr sz="1400" b="1" i="0" u="none" strike="noStrike" kern="120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4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900586419753086"/>
                      <c:h val="0.119238888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902-470D-8B59-095ECE50FC58}"/>
                </c:ext>
              </c:extLst>
            </c:dLbl>
            <c:dLbl>
              <c:idx val="5"/>
              <c:layout>
                <c:manualLayout>
                  <c:x val="-0.17270848453901155"/>
                  <c:y val="-3.08604033629458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9BD860-EEA5-4325-AA6A-AF121BC69D03}" type="CATEGORYNAME">
                      <a:rPr lang="en-US" sz="1400" smtClean="0"/>
                      <a:pPr algn="ctr">
                        <a:defRPr sz="1400" b="1" i="0" u="none" strike="noStrike" kern="120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fld id="{81CFA190-E860-45A8-B182-C7239C280D27}" type="PERCENTAGE">
                      <a:rPr lang="en-US" sz="1400" baseline="0" smtClean="0"/>
                      <a:pPr algn="ctr">
                        <a:defRPr sz="1400" b="1" i="0" u="none" strike="noStrike" kern="120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711130831062915"/>
                      <c:h val="0.12225424666159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902-470D-8B59-095ECE50FC58}"/>
                </c:ext>
              </c:extLst>
            </c:dLbl>
            <c:dLbl>
              <c:idx val="6"/>
              <c:layout>
                <c:manualLayout>
                  <c:x val="-0.11922933822578524"/>
                  <c:y val="-7.62343332829319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EE</a:t>
                    </a:r>
                    <a:r>
                      <a:rPr lang="en-US" sz="1400" b="1" baseline="0" dirty="0"/>
                      <a:t> </a:t>
                    </a:r>
                    <a:fld id="{EC6CEF9E-2520-44CF-9689-00CFCF0C965E}" type="PERCENTAGE">
                      <a:rPr lang="en-US" sz="1400" b="1" smtClean="0"/>
                      <a:pPr algn="ctr">
                        <a:defRPr sz="1400" b="1" i="0" u="none" strike="noStrike" kern="120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400" b="1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15915136923587"/>
                      <c:h val="0.12225424666159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902-470D-8B59-095ECE50FC58}"/>
                </c:ext>
              </c:extLst>
            </c:dLbl>
            <c:dLbl>
              <c:idx val="7"/>
              <c:layout>
                <c:manualLayout>
                  <c:x val="-0.14174027777777784"/>
                  <c:y val="-0.14881136363636369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902-470D-8B59-095ECE50FC58}"/>
                </c:ext>
              </c:extLst>
            </c:dLbl>
            <c:numFmt formatCode="0\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Feuil6!$A$3:$A$10</c:f>
              <c:strCache>
                <c:ptCount val="8"/>
                <c:pt idx="0">
                  <c:v>Chimie &amp; Parachimie</c:v>
                </c:pt>
                <c:pt idx="1">
                  <c:v>Agroalimentaire</c:v>
                </c:pt>
                <c:pt idx="2">
                  <c:v>Automobile</c:v>
                </c:pt>
                <c:pt idx="3">
                  <c:v>Textile et habillement et cuir</c:v>
                </c:pt>
                <c:pt idx="4">
                  <c:v>Plasturgie</c:v>
                </c:pt>
                <c:pt idx="5">
                  <c:v>Aéronautique</c:v>
                </c:pt>
                <c:pt idx="6">
                  <c:v>Électrique &amp; Électronique</c:v>
                </c:pt>
                <c:pt idx="7">
                  <c:v>Autres secteurs</c:v>
                </c:pt>
              </c:strCache>
            </c:strRef>
          </c:cat>
          <c:val>
            <c:numRef>
              <c:f>Feuil6!$B$3:$B$10</c:f>
              <c:numCache>
                <c:formatCode>Standard</c:formatCode>
                <c:ptCount val="8"/>
                <c:pt idx="0">
                  <c:v>33.700000000000003</c:v>
                </c:pt>
                <c:pt idx="1">
                  <c:v>22.1</c:v>
                </c:pt>
                <c:pt idx="2">
                  <c:v>13</c:v>
                </c:pt>
                <c:pt idx="3">
                  <c:v>5.9</c:v>
                </c:pt>
                <c:pt idx="4">
                  <c:v>3.9</c:v>
                </c:pt>
                <c:pt idx="5">
                  <c:v>2.5</c:v>
                </c:pt>
                <c:pt idx="6">
                  <c:v>1.7</c:v>
                </c:pt>
                <c:pt idx="7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902-470D-8B59-095ECE50FC58}"/>
            </c:ext>
          </c:extLst>
        </c:ser>
        <c:dLbls>
          <c:showVal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accent5">
                  <a:lumMod val="50000"/>
                </a:schemeClr>
              </a:solidFill>
            </a:ln>
          </c:spPr>
          <c:explosion val="1"/>
          <c:dPt>
            <c:idx val="0"/>
            <c:explosion val="0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37-44F8-8245-0F7B043D89C0}"/>
              </c:ext>
            </c:extLst>
          </c:dPt>
          <c:dPt>
            <c:idx val="1"/>
            <c:explosion val="0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37-44F8-8245-0F7B043D89C0}"/>
              </c:ext>
            </c:extLst>
          </c:dPt>
          <c:dPt>
            <c:idx val="2"/>
            <c:explosion val="0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37-44F8-8245-0F7B043D89C0}"/>
              </c:ext>
            </c:extLst>
          </c:dPt>
          <c:dPt>
            <c:idx val="3"/>
            <c:explosion val="0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37-44F8-8245-0F7B043D89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A2B3C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TCD!$D$231:$D$234</c:f>
              <c:strCache>
                <c:ptCount val="4"/>
                <c:pt idx="0">
                  <c:v>TPE</c:v>
                </c:pt>
                <c:pt idx="1">
                  <c:v>PE</c:v>
                </c:pt>
                <c:pt idx="2">
                  <c:v>ME</c:v>
                </c:pt>
                <c:pt idx="3">
                  <c:v>GE</c:v>
                </c:pt>
              </c:strCache>
            </c:strRef>
          </c:cat>
          <c:val>
            <c:numRef>
              <c:f>TCD!$E$231:$E$234</c:f>
              <c:numCache>
                <c:formatCode>0%</c:formatCode>
                <c:ptCount val="4"/>
                <c:pt idx="0">
                  <c:v>0.53322721846398735</c:v>
                </c:pt>
                <c:pt idx="1">
                  <c:v>0.25149224035017909</c:v>
                </c:pt>
                <c:pt idx="2">
                  <c:v>0.12654198169518507</c:v>
                </c:pt>
                <c:pt idx="3">
                  <c:v>8.8738559490648641E-2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37-44F8-8245-0F7B043D89C0}"/>
            </c:ext>
          </c:extLst>
        </c:ser>
        <c:dLbls>
          <c:showCatName val="1"/>
          <c:showPercent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autoTitleDeleted val="1"/>
    <c:plotArea>
      <c:layout>
        <c:manualLayout>
          <c:layoutTarget val="inner"/>
          <c:xMode val="edge"/>
          <c:yMode val="edge"/>
          <c:x val="0.26007716049382718"/>
          <c:y val="9.1363636363636355E-2"/>
          <c:w val="0.49160493827160501"/>
          <c:h val="0.80444444444444452"/>
        </c:manualLayout>
      </c:layout>
      <c:doughnutChart>
        <c:varyColors val="1"/>
        <c:ser>
          <c:idx val="0"/>
          <c:order val="0"/>
          <c:spPr>
            <a:ln>
              <a:solidFill>
                <a:srgbClr val="1A2B3C"/>
              </a:solidFill>
            </a:ln>
          </c:spPr>
          <c:dPt>
            <c:idx val="0"/>
            <c:spPr>
              <a:gradFill rotWithShape="1">
                <a:gsLst>
                  <a:gs pos="0">
                    <a:schemeClr val="accent2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94-4F1E-BF4C-BA08C1FD542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94-4F1E-BF4C-BA08C1FD542F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2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94-4F1E-BF4C-BA08C1FD542F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94-4F1E-BF4C-BA08C1FD542F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94-4F1E-BF4C-BA08C1FD542F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94-4F1E-BF4C-BA08C1FD542F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2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94-4F1E-BF4C-BA08C1FD542F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94-4F1E-BF4C-BA08C1FD542F}"/>
              </c:ext>
            </c:extLst>
          </c:dPt>
          <c:dPt>
            <c:idx val="8"/>
            <c:spPr>
              <a:gradFill rotWithShape="1">
                <a:gsLst>
                  <a:gs pos="0">
                    <a:schemeClr val="accent2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294-4F1E-BF4C-BA08C1FD542F}"/>
              </c:ext>
            </c:extLst>
          </c:dPt>
          <c:dLbls>
            <c:dLbl>
              <c:idx val="0"/>
              <c:layout>
                <c:manualLayout>
                  <c:x val="-2.5306327160493899E-2"/>
                  <c:y val="0.14744343434343443"/>
                </c:manualLayout>
              </c:layout>
              <c:tx>
                <c:rich>
                  <a:bodyPr/>
                  <a:lstStyle/>
                  <a:p>
                    <a:fld id="{AD2D1318-F5D8-4E04-988D-9B265A9EFEA9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1B353C78-34D1-41E7-A7C4-313FDB3B1485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94-4F1E-BF4C-BA08C1FD542F}"/>
                </c:ext>
              </c:extLst>
            </c:dLbl>
            <c:dLbl>
              <c:idx val="1"/>
              <c:layout>
                <c:manualLayout>
                  <c:x val="-0.18242878086419759"/>
                  <c:y val="-6.40404040404040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CCED85-E2F5-4DC6-921C-03E7F5DD3994}" type="CATEGORYNAME">
                      <a:rPr lang="en-US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baseline="0" dirty="0"/>
                  </a:p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5B5C80DB-3D2C-4623-AFE0-EB0297083523}" type="PERCENTAGE">
                      <a:rPr lang="en-US" baseline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58623456790123"/>
                      <c:h val="0.16230984848484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94-4F1E-BF4C-BA08C1FD542F}"/>
                </c:ext>
              </c:extLst>
            </c:dLbl>
            <c:dLbl>
              <c:idx val="2"/>
              <c:layout>
                <c:manualLayout>
                  <c:x val="-0.14282608024691359"/>
                  <c:y val="-0.11208737373737372"/>
                </c:manualLayout>
              </c:layout>
              <c:tx>
                <c:rich>
                  <a:bodyPr/>
                  <a:lstStyle/>
                  <a:p>
                    <a:fld id="{67336B5E-D5C1-427A-B7E7-A618B43FE4BF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1C78DF98-15D4-4631-AF67-C39A7F2353D3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94-4F1E-BF4C-BA08C1FD542F}"/>
                </c:ext>
              </c:extLst>
            </c:dLbl>
            <c:dLbl>
              <c:idx val="3"/>
              <c:layout>
                <c:manualLayout>
                  <c:x val="6.9452932098765449E-2"/>
                  <c:y val="-0.12347222222222225"/>
                </c:manualLayout>
              </c:layout>
              <c:tx>
                <c:rich>
                  <a:bodyPr/>
                  <a:lstStyle/>
                  <a:p>
                    <a:fld id="{87C76B43-01DD-421B-87A2-2AD4C6CCBBFD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</a:p>
                  <a:p>
                    <a:fld id="{4278AEA8-9A40-40BF-B119-751B15A0386A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94-4F1E-BF4C-BA08C1FD542F}"/>
                </c:ext>
              </c:extLst>
            </c:dLbl>
            <c:dLbl>
              <c:idx val="4"/>
              <c:layout>
                <c:manualLayout>
                  <c:x val="0.1630374228395062"/>
                  <c:y val="-8.81944444444445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97704F-17CC-4CA7-BCB8-3FF97DEC4FAD}" type="CATEGORYNAME">
                      <a:rPr lang="en-US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fld id="{5CE1F430-FE4F-4425-B98C-7D07FB7563F4}" type="PERCENTAGE">
                      <a:rPr lang="en-US" baseline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80092592592587"/>
                      <c:h val="0.15268863636363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294-4F1E-BF4C-BA08C1FD542F}"/>
                </c:ext>
              </c:extLst>
            </c:dLbl>
            <c:dLbl>
              <c:idx val="5"/>
              <c:layout>
                <c:manualLayout>
                  <c:x val="0.17034891975308639"/>
                  <c:y val="-2.2288888888888889E-2"/>
                </c:manualLayout>
              </c:layout>
              <c:tx>
                <c:rich>
                  <a:bodyPr/>
                  <a:lstStyle/>
                  <a:p>
                    <a:fld id="{90617787-12D8-44FA-AE2A-7AA0663FFFC5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5B9AB81B-342A-4641-9CA5-8D23AF5550F2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294-4F1E-BF4C-BA08C1FD542F}"/>
                </c:ext>
              </c:extLst>
            </c:dLbl>
            <c:dLbl>
              <c:idx val="6"/>
              <c:layout>
                <c:manualLayout>
                  <c:x val="0.12959691358024691"/>
                  <c:y val="1.8120202020202019E-2"/>
                </c:manualLayout>
              </c:layout>
              <c:tx>
                <c:rich>
                  <a:bodyPr/>
                  <a:lstStyle/>
                  <a:p>
                    <a:fld id="{6B869246-55DB-4F4C-AE15-BD58D306FDC6}" type="CATEGORYNAME">
                      <a:rPr lang="en-US" smtClean="0"/>
                      <a:pPr/>
                      <a:t>[NOM DE CATÉGORIE]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BEA2FE39-7274-4E22-90B6-66897B6739D9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294-4F1E-BF4C-BA08C1FD542F}"/>
                </c:ext>
              </c:extLst>
            </c:dLbl>
            <c:dLbl>
              <c:idx val="7"/>
              <c:layout>
                <c:manualLayout>
                  <c:x val="0.12567708333333322"/>
                  <c:y val="6.8791666666666682E-2"/>
                </c:manualLayout>
              </c:layout>
              <c:tx>
                <c:rich>
                  <a:bodyPr/>
                  <a:lstStyle/>
                  <a:p>
                    <a:fld id="{AB2A739F-92EF-494C-B554-01F1A0290704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3673C2C0-0DC6-4057-9C58-C23AF8221799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294-4F1E-BF4C-BA08C1FD542F}"/>
                </c:ext>
              </c:extLst>
            </c:dLbl>
            <c:dLbl>
              <c:idx val="8"/>
              <c:layout>
                <c:manualLayout>
                  <c:x val="0.12236979166666659"/>
                  <c:y val="0.11465305555555556"/>
                </c:manualLayout>
              </c:layout>
              <c:tx>
                <c:rich>
                  <a:bodyPr/>
                  <a:lstStyle/>
                  <a:p>
                    <a:fld id="{EDC71007-64D6-4B5E-815E-CDF02048728A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361CB75B-D390-4EDF-ADC3-A4A0854736C1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294-4F1E-BF4C-BA08C1FD542F}"/>
                </c:ext>
              </c:extLst>
            </c:dLbl>
            <c:numFmt formatCode="0\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Feuil2!$D$4:$D$12</c:f>
              <c:strCache>
                <c:ptCount val="9"/>
                <c:pt idx="0">
                  <c:v>Agroalimentaire</c:v>
                </c:pt>
                <c:pt idx="1">
                  <c:v>Chimie &amp; Parachimie</c:v>
                </c:pt>
                <c:pt idx="2">
                  <c:v>Automobile</c:v>
                </c:pt>
                <c:pt idx="3">
                  <c:v>IMM</c:v>
                </c:pt>
                <c:pt idx="4">
                  <c:v>Textile et Habillement</c:v>
                </c:pt>
                <c:pt idx="5">
                  <c:v>Matériaux de Construction</c:v>
                </c:pt>
                <c:pt idx="6">
                  <c:v>EE</c:v>
                </c:pt>
                <c:pt idx="7">
                  <c:v>Aéronautique</c:v>
                </c:pt>
                <c:pt idx="8">
                  <c:v>Autres secteurs</c:v>
                </c:pt>
              </c:strCache>
            </c:strRef>
          </c:cat>
          <c:val>
            <c:numRef>
              <c:f>Feuil2!$E$4:$E$12</c:f>
              <c:numCache>
                <c:formatCode>0\.0</c:formatCode>
                <c:ptCount val="9"/>
                <c:pt idx="0">
                  <c:v>184.8212515926736</c:v>
                </c:pt>
                <c:pt idx="1">
                  <c:v>184.36257361950814</c:v>
                </c:pt>
                <c:pt idx="2" formatCode="0">
                  <c:v>143.02238226273528</c:v>
                </c:pt>
                <c:pt idx="3">
                  <c:v>72.797801456183649</c:v>
                </c:pt>
                <c:pt idx="4">
                  <c:v>60.426207069507754</c:v>
                </c:pt>
                <c:pt idx="5">
                  <c:v>45.09713454037513</c:v>
                </c:pt>
                <c:pt idx="6" formatCode="0">
                  <c:v>30.96269451266409</c:v>
                </c:pt>
                <c:pt idx="7">
                  <c:v>26.381335984948727</c:v>
                </c:pt>
                <c:pt idx="8">
                  <c:v>53.613404581960658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294-4F1E-BF4C-BA08C1FD542F}"/>
            </c:ext>
          </c:extLst>
        </c:ser>
        <c:dLbls/>
        <c:firstSliceAng val="142"/>
        <c:holeSize val="43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22398812136915339"/>
          <c:y val="0.13027086726193818"/>
          <c:w val="0.60678716334626881"/>
          <c:h val="0.81274241186237073"/>
        </c:manualLayout>
      </c:layout>
      <c:doughnutChart>
        <c:varyColors val="1"/>
        <c:ser>
          <c:idx val="0"/>
          <c:order val="0"/>
          <c:spPr>
            <a:ln>
              <a:solidFill>
                <a:srgbClr val="1A2B3C"/>
              </a:solidFill>
            </a:ln>
          </c:spPr>
          <c:dPt>
            <c:idx val="0"/>
            <c:spPr>
              <a:gradFill rotWithShape="1">
                <a:gsLst>
                  <a:gs pos="0">
                    <a:schemeClr val="accent2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EA-47EE-9F19-3958DF2EE552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EA-47EE-9F19-3958DF2EE552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2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EA-47EE-9F19-3958DF2EE552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EA-47EE-9F19-3958DF2EE552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EA-47EE-9F19-3958DF2EE552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EA-47EE-9F19-3958DF2EE552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2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DEA-47EE-9F19-3958DF2EE552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DEA-47EE-9F19-3958DF2EE552}"/>
              </c:ext>
            </c:extLst>
          </c:dPt>
          <c:dPt>
            <c:idx val="8"/>
            <c:spPr>
              <a:gradFill rotWithShape="1">
                <a:gsLst>
                  <a:gs pos="0">
                    <a:schemeClr val="accent2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DEA-47EE-9F19-3958DF2EE552}"/>
              </c:ext>
            </c:extLst>
          </c:dPt>
          <c:dLbls>
            <c:dLbl>
              <c:idx val="0"/>
              <c:layout>
                <c:manualLayout>
                  <c:x val="-0.14834799382716055"/>
                  <c:y val="5.1313005050505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8F61C5-AC61-4B87-9E23-EB25684322EE}" type="CATEGORYNAME">
                      <a:rPr lang="en-US" sz="120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8FD32FE-F5F9-4E15-9193-2B59960965D0}" type="PERCENTAGE">
                      <a:rPr lang="en-US" sz="1200" baseline="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321743827160495"/>
                      <c:h val="0.148809848484848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EA-47EE-9F19-3958DF2EE552}"/>
                </c:ext>
              </c:extLst>
            </c:dLbl>
            <c:dLbl>
              <c:idx val="1"/>
              <c:layout>
                <c:manualLayout>
                  <c:x val="-0.14751304012345684"/>
                  <c:y val="-3.806679292929298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B479C5-8FB0-446A-ADF7-6F19C1E0654B}" type="CATEGORYNAME">
                      <a:rPr lang="en-US" sz="120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B0C2062-5F40-4D96-800C-22B1C78BB013}" type="PERCENTAGE">
                      <a:rPr lang="en-US" sz="1200" baseline="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67495175926461"/>
                      <c:h val="0.169156056874369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EA-47EE-9F19-3958DF2EE552}"/>
                </c:ext>
              </c:extLst>
            </c:dLbl>
            <c:dLbl>
              <c:idx val="2"/>
              <c:layout>
                <c:manualLayout>
                  <c:x val="-4.1437500000000007E-3"/>
                  <c:y val="-0.1485426767676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8BAFBB-1195-48B6-91D7-1E04BD77A28D}" type="CATEGORYNAME">
                      <a:rPr lang="en-US" sz="120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9C7AF-D88B-4A08-8381-6B7ED35D147B}" type="PERCENTAGE">
                      <a:rPr lang="en-US" sz="1200" baseline="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881558641975305"/>
                      <c:h val="0.147305303030303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EA-47EE-9F19-3958DF2EE552}"/>
                </c:ext>
              </c:extLst>
            </c:dLbl>
            <c:dLbl>
              <c:idx val="3"/>
              <c:layout>
                <c:manualLayout>
                  <c:x val="0.10966419753086419"/>
                  <c:y val="-9.28897727272727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6AC82E1-B6B2-4D9F-9FF9-7347485671A2}" type="CATEGORYNAME">
                      <a:rPr lang="en-US" sz="120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82E2119-FBC0-4EB0-8CAF-E9E0EE2230A7}" type="PERCENTAGE">
                      <a:rPr lang="en-US" sz="1200" baseline="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00092592592593"/>
                      <c:h val="0.117901262626262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EA-47EE-9F19-3958DF2EE552}"/>
                </c:ext>
              </c:extLst>
            </c:dLbl>
            <c:dLbl>
              <c:idx val="4"/>
              <c:layout>
                <c:manualLayout>
                  <c:x val="0.1674830246913579"/>
                  <c:y val="-4.98904040404040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8E3BDF-E758-407B-B67A-F226E3703B5F}" type="CATEGORYNAME">
                      <a:rPr lang="en-US" sz="120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ACD29017-80E7-4387-BCE6-E8E3BE25AE61}" type="PERCENTAGE">
                      <a:rPr lang="en-US" sz="1200" baseline="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31018518518517"/>
                      <c:h val="0.164295707070707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EA-47EE-9F19-3958DF2EE552}"/>
                </c:ext>
              </c:extLst>
            </c:dLbl>
            <c:dLbl>
              <c:idx val="5"/>
              <c:layout>
                <c:manualLayout>
                  <c:x val="0.17002206790123456"/>
                  <c:y val="2.11454545454544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862D3C-4C2B-43AA-9AFA-4EE2FEAB465A}" type="CATEGORYNAME">
                      <a:rPr lang="en-US" sz="1200" smtClean="0"/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/>
                      <a:t>
</a:t>
                    </a:r>
                    <a:fld id="{F15FCFDA-5224-4F98-B21C-4F1829C45778}" type="PERCENTAGE">
                      <a:rPr lang="en-US" sz="1200" baseline="0" smtClean="0"/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EA-47EE-9F19-3958DF2EE552}"/>
                </c:ext>
              </c:extLst>
            </c:dLbl>
            <c:dLbl>
              <c:idx val="6"/>
              <c:layout>
                <c:manualLayout>
                  <c:x val="0.15959760802469139"/>
                  <c:y val="7.28833333333333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719E1B-839C-481F-8544-A025A5C4C601}" type="CATEGORYNAME">
                      <a:rPr lang="en-US" sz="120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313CD9-2207-45EF-9012-10BA393BC7DA}" type="PERCENTAGE">
                      <a:rPr lang="en-US" sz="1200" smtClean="0">
                        <a:solidFill>
                          <a:schemeClr val="bg1"/>
                        </a:solidFill>
                      </a:rPr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371913580246911"/>
                      <c:h val="0.191578535353535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DEA-47EE-9F19-3958DF2EE552}"/>
                </c:ext>
              </c:extLst>
            </c:dLbl>
            <c:dLbl>
              <c:idx val="7"/>
              <c:layout>
                <c:manualLayout>
                  <c:x val="9.1565354938271559E-2"/>
                  <c:y val="8.422234848484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EA91FA-E200-4F69-A36F-A6C5204B0360}" type="CATEGORYNAME">
                      <a:rPr lang="en-US" sz="1200" smtClean="0"/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/>
                      <a:t>  </a:t>
                    </a:r>
                    <a:fld id="{B503692A-2BDF-4AEF-94B5-0EAD7D16862F}" type="PERCENTAGE">
                      <a:rPr lang="en-US" sz="1200" baseline="0" smtClean="0"/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23348765432095"/>
                      <c:h val="0.12917525252525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DEA-47EE-9F19-3958DF2EE552}"/>
                </c:ext>
              </c:extLst>
            </c:dLbl>
            <c:dLbl>
              <c:idx val="8"/>
              <c:layout>
                <c:manualLayout>
                  <c:x val="0.11396666666666659"/>
                  <c:y val="0.110643939393939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1F2576-AF70-46A8-A5AD-986D52C11761}" type="CATEGORYNAME">
                      <a:rPr lang="en-US" sz="1200" smtClean="0"/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200" baseline="0" dirty="0"/>
                      <a:t> </a:t>
                    </a:r>
                    <a:fld id="{4A07B3C7-9CE7-48E1-A040-BC756447DB10}" type="PERCENTAGE">
                      <a:rPr lang="en-US" sz="1200" baseline="0" smtClean="0"/>
                      <a:pPr algn="ctr"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083796296296299"/>
                      <c:h val="0.147540909090909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DEA-47EE-9F19-3958DF2EE552}"/>
                </c:ext>
              </c:extLst>
            </c:dLbl>
            <c:numFmt formatCode="0\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Feuil2!$C$78:$C$86</c:f>
              <c:strCache>
                <c:ptCount val="9"/>
                <c:pt idx="0">
                  <c:v>Chimie &amp; Parachimie</c:v>
                </c:pt>
                <c:pt idx="1">
                  <c:v>Agroalimentaire</c:v>
                </c:pt>
                <c:pt idx="2">
                  <c:v>Automobile</c:v>
                </c:pt>
                <c:pt idx="3">
                  <c:v>IMM</c:v>
                </c:pt>
                <c:pt idx="4">
                  <c:v>Textile et Habillement</c:v>
                </c:pt>
                <c:pt idx="5">
                  <c:v>Autres secteurs</c:v>
                </c:pt>
                <c:pt idx="6">
                  <c:v>Matériaux de Construction</c:v>
                </c:pt>
                <c:pt idx="7">
                  <c:v>EE</c:v>
                </c:pt>
                <c:pt idx="8">
                  <c:v>Aéronautique</c:v>
                </c:pt>
              </c:strCache>
            </c:strRef>
          </c:cat>
          <c:val>
            <c:numRef>
              <c:f>Feuil2!$D$78:$D$86</c:f>
              <c:numCache>
                <c:formatCode>0\.0</c:formatCode>
                <c:ptCount val="9"/>
                <c:pt idx="0">
                  <c:v>182.75995089362902</c:v>
                </c:pt>
                <c:pt idx="1">
                  <c:v>167.79023000679621</c:v>
                </c:pt>
                <c:pt idx="2" formatCode="0">
                  <c:v>138.00823951912511</c:v>
                </c:pt>
                <c:pt idx="3" formatCode="0\.00">
                  <c:v>61.024639682790131</c:v>
                </c:pt>
                <c:pt idx="4">
                  <c:v>57.755571914353858</c:v>
                </c:pt>
                <c:pt idx="5">
                  <c:v>41.462660583420195</c:v>
                </c:pt>
                <c:pt idx="6">
                  <c:v>41.393224590261134</c:v>
                </c:pt>
                <c:pt idx="7">
                  <c:v>26.927657061191724</c:v>
                </c:pt>
                <c:pt idx="8">
                  <c:v>21.550388203248406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DEA-47EE-9F19-3958DF2EE552}"/>
            </c:ext>
          </c:extLst>
        </c:ser>
        <c:dLbls/>
        <c:firstSliceAng val="149"/>
        <c:holeSize val="4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222643787468706"/>
          <c:y val="0.17273131332405028"/>
          <c:w val="0.57368536524807201"/>
          <c:h val="0.75170145033102742"/>
        </c:manualLayout>
      </c:layout>
      <c:doughnutChart>
        <c:varyColors val="1"/>
        <c:ser>
          <c:idx val="0"/>
          <c:order val="0"/>
          <c:spPr>
            <a:ln>
              <a:solidFill>
                <a:srgbClr val="1A2B3C"/>
              </a:solidFill>
            </a:ln>
          </c:spPr>
          <c:dPt>
            <c:idx val="0"/>
            <c:spPr>
              <a:gradFill rotWithShape="1">
                <a:gsLst>
                  <a:gs pos="0">
                    <a:schemeClr val="accent2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92-493B-AA3A-364AB5437C73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92-493B-AA3A-364AB5437C73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2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92-493B-AA3A-364AB5437C73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92-493B-AA3A-364AB5437C73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92-493B-AA3A-364AB5437C73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92-493B-AA3A-364AB5437C73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2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92-493B-AA3A-364AB5437C73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92-493B-AA3A-364AB5437C73}"/>
              </c:ext>
            </c:extLst>
          </c:dPt>
          <c:dPt>
            <c:idx val="8"/>
            <c:spPr>
              <a:gradFill rotWithShape="1">
                <a:gsLst>
                  <a:gs pos="0">
                    <a:schemeClr val="accent2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92-493B-AA3A-364AB5437C73}"/>
              </c:ext>
            </c:extLst>
          </c:dPt>
          <c:dLbls>
            <c:dLbl>
              <c:idx val="0"/>
              <c:layout>
                <c:manualLayout>
                  <c:x val="0.15593263888888892"/>
                  <c:y val="7.4592550505050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43B99E-098B-4E49-B235-1E91217ED312}" type="CATEGORYNAME">
                      <a:rPr lang="en-US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baseline="0" dirty="0"/>
                  </a:p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9AE3D4BA-B1BB-4B83-883C-F85A48424175}" type="PERCENTAGE">
                      <a:rPr lang="en-US" baseline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313819444444443"/>
                      <c:h val="0.14724944444444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92-493B-AA3A-364AB5437C73}"/>
                </c:ext>
              </c:extLst>
            </c:dLbl>
            <c:dLbl>
              <c:idx val="1"/>
              <c:layout>
                <c:manualLayout>
                  <c:x val="-0.19084290123456787"/>
                  <c:y val="7.7611111111111131E-2"/>
                </c:manualLayout>
              </c:layout>
              <c:tx>
                <c:rich>
                  <a:bodyPr/>
                  <a:lstStyle/>
                  <a:p>
                    <a:fld id="{243EC50B-B0A7-4E74-BA6B-1CD0C2D306B1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C97430C-17C2-404F-974A-DE4CC727AC15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0354938271605"/>
                      <c:h val="0.16230984848484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92-493B-AA3A-364AB5437C73}"/>
                </c:ext>
              </c:extLst>
            </c:dLbl>
            <c:dLbl>
              <c:idx val="2"/>
              <c:layout>
                <c:manualLayout>
                  <c:x val="-0.15213541666666675"/>
                  <c:y val="-7.0555555555555545E-3"/>
                </c:manualLayout>
              </c:layout>
              <c:tx>
                <c:rich>
                  <a:bodyPr/>
                  <a:lstStyle/>
                  <a:p>
                    <a:fld id="{53AB8556-E562-4626-B483-3998377AD767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D14ABD59-0AD0-4AB0-B33C-E585F09ABDC7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92-493B-AA3A-364AB5437C73}"/>
                </c:ext>
              </c:extLst>
            </c:dLbl>
            <c:dLbl>
              <c:idx val="3"/>
              <c:layout>
                <c:manualLayout>
                  <c:x val="1.9843923611111085E-2"/>
                  <c:y val="-0.158750000000000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860157-DE61-4960-AEEF-D197AC2A670E}" type="CATEGORYNAME">
                      <a:rPr lang="en-US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baseline="0" dirty="0"/>
                  </a:p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1B30FE-C084-4194-99C5-DF1C0A6CC99D}" type="PERCENTAGE">
                      <a:rPr lang="en-US" baseline="0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59201388888884"/>
                      <c:h val="0.17854083333333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92-493B-AA3A-364AB5437C73}"/>
                </c:ext>
              </c:extLst>
            </c:dLbl>
            <c:dLbl>
              <c:idx val="4"/>
              <c:layout>
                <c:manualLayout>
                  <c:x val="0.11465277777777778"/>
                  <c:y val="-0.109039898989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9917FF-BD8A-45E5-B2E0-03C190485076}" type="CATEGORYNAME">
                      <a:rPr lang="en-US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baseline="0" dirty="0"/>
                  </a:p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F8F601-6F9A-4678-A416-241CBFDDABB9}" type="PERCENTAGE">
                      <a:rPr lang="en-US" baseline="0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053070987654321"/>
                      <c:h val="0.159298484848484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92-493B-AA3A-364AB5437C73}"/>
                </c:ext>
              </c:extLst>
            </c:dLbl>
            <c:dLbl>
              <c:idx val="5"/>
              <c:layout>
                <c:manualLayout>
                  <c:x val="0.18750200617283952"/>
                  <c:y val="-6.5103282828282871E-2"/>
                </c:manualLayout>
              </c:layout>
              <c:tx>
                <c:rich>
                  <a:bodyPr/>
                  <a:lstStyle/>
                  <a:p>
                    <a:fld id="{27C0E4A1-466B-4A45-B973-8117C372BA7E}" type="CATEGORYNAME">
                      <a:rPr lang="en-US" smtClean="0"/>
                      <a:pPr/>
                      <a:t>[NOM DE CATÉGORIE]</a:t>
                    </a:fld>
                    <a:endParaRPr lang="en-US" baseline="0" dirty="0"/>
                  </a:p>
                  <a:p>
                    <a:fld id="{9F8840A1-1587-478F-9BE7-02AAEDD39EAF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458086419753086"/>
                      <c:h val="0.178540909090909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92-493B-AA3A-364AB5437C73}"/>
                </c:ext>
              </c:extLst>
            </c:dLbl>
            <c:dLbl>
              <c:idx val="6"/>
              <c:layout>
                <c:manualLayout>
                  <c:x val="0.11244799382716046"/>
                  <c:y val="-4.2654040404040472E-2"/>
                </c:manualLayout>
              </c:layout>
              <c:tx>
                <c:rich>
                  <a:bodyPr/>
                  <a:lstStyle/>
                  <a:p>
                    <a:fld id="{C669DF0B-E414-446C-A98C-CF126E73DCD4}" type="CATEGORYNAME">
                      <a:rPr lang="en-US" smtClean="0"/>
                      <a:pPr/>
                      <a:t>[NOM DE CATÉGORIE]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25B7503C-BCD0-4AE9-B251-CF8A8FB8C816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192-493B-AA3A-364AB5437C73}"/>
                </c:ext>
              </c:extLst>
            </c:dLbl>
            <c:dLbl>
              <c:idx val="7"/>
              <c:layout>
                <c:manualLayout>
                  <c:x val="0.16747638888888874"/>
                  <c:y val="1.5715025252525196E-2"/>
                </c:manualLayout>
              </c:layout>
              <c:tx>
                <c:rich>
                  <a:bodyPr/>
                  <a:lstStyle/>
                  <a:p>
                    <a:fld id="{6C06EE59-8F7A-449E-8992-1CC78BB3A561}" type="CATEGORYNAME">
                      <a:rPr lang="en-US" smtClean="0"/>
                      <a:pPr/>
                      <a:t>[NOM DE CATÉGORIE]</a:t>
                    </a:fld>
                    <a:endParaRPr lang="en-US" baseline="0" dirty="0"/>
                  </a:p>
                  <a:p>
                    <a:fld id="{152DC21F-8C5E-4357-A2C9-D765034960B4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09413580246913"/>
                      <c:h val="0.11141363636363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192-493B-AA3A-364AB5437C73}"/>
                </c:ext>
              </c:extLst>
            </c:dLbl>
            <c:dLbl>
              <c:idx val="8"/>
              <c:layout>
                <c:manualLayout>
                  <c:x val="0.1863107638888889"/>
                  <c:y val="7.76111111111109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AEF23E-6D79-4D6E-8316-BE08DFBEFDD9}" type="CATEGORYNAME">
                      <a:rPr lang="en-US" smtClean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fld id="{4036CB3E-3C5D-4B71-B240-1A5C4D645782}" type="PERCENTAGE">
                      <a:rPr lang="en-US" baseline="0"/>
                      <a:pPr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67899305555556"/>
                      <c:h val="0.1648883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192-493B-AA3A-364AB5437C73}"/>
                </c:ext>
              </c:extLst>
            </c:dLbl>
            <c:numFmt formatCode="0\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Feuil2!$C$94:$C$102</c:f>
              <c:strCache>
                <c:ptCount val="9"/>
                <c:pt idx="0">
                  <c:v>Agroalimentaire</c:v>
                </c:pt>
                <c:pt idx="1">
                  <c:v>Chimie &amp; Parachimie</c:v>
                </c:pt>
                <c:pt idx="2">
                  <c:v>Automobile</c:v>
                </c:pt>
                <c:pt idx="3">
                  <c:v>Textile et Habillement</c:v>
                </c:pt>
                <c:pt idx="4">
                  <c:v>Autres secteurs</c:v>
                </c:pt>
                <c:pt idx="5">
                  <c:v>Matériaux de Construction</c:v>
                </c:pt>
                <c:pt idx="6">
                  <c:v>IMM</c:v>
                </c:pt>
                <c:pt idx="7">
                  <c:v>Aéronautique</c:v>
                </c:pt>
                <c:pt idx="8">
                  <c:v>Pharmaceutique </c:v>
                </c:pt>
              </c:strCache>
            </c:strRef>
          </c:cat>
          <c:val>
            <c:numRef>
              <c:f>Feuil2!$D$94:$D$102</c:f>
              <c:numCache>
                <c:formatCode>0\.0</c:formatCode>
                <c:ptCount val="9"/>
                <c:pt idx="0">
                  <c:v>50.237312582966162</c:v>
                </c:pt>
                <c:pt idx="1">
                  <c:v>49.305380650896566</c:v>
                </c:pt>
                <c:pt idx="2">
                  <c:v>43.511896354858855</c:v>
                </c:pt>
                <c:pt idx="3" formatCode="0">
                  <c:v>17.004550000885075</c:v>
                </c:pt>
                <c:pt idx="4">
                  <c:v>12.714388682293693</c:v>
                </c:pt>
                <c:pt idx="5" formatCode="0">
                  <c:v>13.997852479085612</c:v>
                </c:pt>
                <c:pt idx="6" formatCode="0">
                  <c:v>12.969325738462929</c:v>
                </c:pt>
                <c:pt idx="7">
                  <c:v>5.708755439792867</c:v>
                </c:pt>
                <c:pt idx="8">
                  <c:v>6.9263589067502807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192-493B-AA3A-364AB5437C73}"/>
            </c:ext>
          </c:extLst>
        </c:ser>
        <c:dLbls>
          <c:showVal val="1"/>
        </c:dLbls>
        <c:firstSliceAng val="111"/>
        <c:holeSize val="43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autoTitleDeleted val="1"/>
    <c:plotArea>
      <c:layout>
        <c:manualLayout>
          <c:layoutTarget val="inner"/>
          <c:xMode val="edge"/>
          <c:yMode val="edge"/>
          <c:x val="0.26025478395061735"/>
          <c:y val="0.12966060606060606"/>
          <c:w val="0.48939218750000008"/>
          <c:h val="0.78302749999999999"/>
        </c:manualLayout>
      </c:layout>
      <c:doughnutChart>
        <c:varyColors val="1"/>
        <c:ser>
          <c:idx val="0"/>
          <c:order val="0"/>
          <c:spPr>
            <a:ln>
              <a:solidFill>
                <a:srgbClr val="1A2B3C"/>
              </a:solidFill>
            </a:ln>
          </c:spPr>
          <c:dPt>
            <c:idx val="0"/>
            <c:spPr>
              <a:gradFill rotWithShape="1">
                <a:gsLst>
                  <a:gs pos="0">
                    <a:schemeClr val="accent2">
                      <a:tint val="4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4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4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49-47E2-9245-76B90B45B22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6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6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6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49-47E2-9245-76B90B45B224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2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49-47E2-9245-76B90B45B224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tint val="93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93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9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49-47E2-9245-76B90B45B224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2">
                      <a:shade val="92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92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9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49-47E2-9245-76B90B45B224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2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49-47E2-9245-76B90B45B224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2">
                      <a:shade val="61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61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6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49-47E2-9245-76B90B45B224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shade val="45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5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1A2B3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C49-47E2-9245-76B90B45B224}"/>
              </c:ext>
            </c:extLst>
          </c:dPt>
          <c:dLbls>
            <c:dLbl>
              <c:idx val="0"/>
              <c:layout>
                <c:manualLayout>
                  <c:x val="-0.20752947530864202"/>
                  <c:y val="0.11958585858585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CF7C70-F19B-4E99-A1CB-90F53D1B4C1D}" type="CATEGORYNAME">
                      <a:rPr lang="en-US" sz="130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300" baseline="0" dirty="0"/>
                      <a:t>
</a:t>
                    </a:r>
                    <a:fld id="{426013F7-B74B-41AD-9544-B49A34D6F34D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3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822716049382715"/>
                      <c:h val="0.13394444444444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49-47E2-9245-76B90B45B224}"/>
                </c:ext>
              </c:extLst>
            </c:dLbl>
            <c:dLbl>
              <c:idx val="1"/>
              <c:layout>
                <c:manualLayout>
                  <c:x val="-0.17308163580246921"/>
                  <c:y val="-7.3703771777082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58B871-CABD-46F3-B004-13C42B873871}" type="CATEGORYNAME">
                      <a:rPr lang="en-US" sz="130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300" baseline="0" dirty="0"/>
                  </a:p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2460CB-4D46-4E2F-82BE-E6069D508541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00617283950615"/>
                      <c:h val="0.153580555555555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49-47E2-9245-76B90B45B224}"/>
                </c:ext>
              </c:extLst>
            </c:dLbl>
            <c:dLbl>
              <c:idx val="2"/>
              <c:layout>
                <c:manualLayout>
                  <c:x val="6.751543211251689E-8"/>
                  <c:y val="-0.158683497655936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11D567-DC93-4F47-814F-BA17261638AE}" type="CATEGORYNAME">
                      <a:rPr lang="en-US" sz="130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300" baseline="0" dirty="0"/>
                  </a:p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E48EDB-5E96-473D-AE81-F5A3554AC886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344197530864194"/>
                      <c:h val="0.11840707070707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49-47E2-9245-76B90B45B224}"/>
                </c:ext>
              </c:extLst>
            </c:dLbl>
            <c:dLbl>
              <c:idx val="3"/>
              <c:layout>
                <c:manualLayout>
                  <c:x val="0.1318483796296297"/>
                  <c:y val="-8.05573232323232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EC799A-EA11-459D-A375-8B43F3B9AFE3}" type="CATEGORYNAME">
                      <a:rPr lang="en-US" sz="130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300" baseline="0" dirty="0"/>
                  </a:p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F799AC-C22A-4182-A8A5-AD33C6C3C100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348715277777778"/>
                      <c:h val="0.114904823366803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C49-47E2-9245-76B90B45B224}"/>
                </c:ext>
              </c:extLst>
            </c:dLbl>
            <c:dLbl>
              <c:idx val="4"/>
              <c:layout>
                <c:manualLayout>
                  <c:x val="0.11628912037037037"/>
                  <c:y val="-1.8179292929292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74A2CE-5F1A-4897-AA37-EB32AB742B05}" type="CATEGORYNAME">
                      <a:rPr lang="en-US" sz="130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300" baseline="0" dirty="0"/>
                      <a:t> </a:t>
                    </a:r>
                  </a:p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FADEBC-D627-4BF5-B354-EBD27117694A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815493827160489"/>
                      <c:h val="0.143669949494949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C49-47E2-9245-76B90B45B224}"/>
                </c:ext>
              </c:extLst>
            </c:dLbl>
            <c:dLbl>
              <c:idx val="5"/>
              <c:layout>
                <c:manualLayout>
                  <c:x val="0.17207391975308639"/>
                  <c:y val="4.25967171717171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F27AC1-494F-4490-A3F0-BB2C71443C0B}" type="CATEGORYNAME">
                      <a:rPr lang="en-US" sz="130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300" baseline="0" dirty="0"/>
                      <a:t>
</a:t>
                    </a:r>
                    <a:fld id="{BA75E5A9-18AE-4BAE-94A7-6ED3632A6E48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3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771543209876541"/>
                      <c:h val="0.14575808080808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C49-47E2-9245-76B90B45B224}"/>
                </c:ext>
              </c:extLst>
            </c:dLbl>
            <c:dLbl>
              <c:idx val="6"/>
              <c:layout>
                <c:manualLayout>
                  <c:x val="0.18839323881172845"/>
                  <c:y val="6.9119817688860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6E4ABA-65A0-4CB5-A6E6-4B4F3C2AFCF5}" type="CATEGORYNAME">
                      <a:rPr lang="en-US" sz="130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300" baseline="0" dirty="0"/>
                      <a:t>
</a:t>
                    </a:r>
                    <a:fld id="{16E013E2-D4D0-4CB9-AC6A-9B40957F413E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3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534984567901235"/>
                      <c:h val="0.16464873737373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C49-47E2-9245-76B90B45B224}"/>
                </c:ext>
              </c:extLst>
            </c:dLbl>
            <c:dLbl>
              <c:idx val="7"/>
              <c:layout>
                <c:manualLayout>
                  <c:x val="9.3187345679012323E-2"/>
                  <c:y val="0.108603787878787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D659C3-2196-401E-880E-769CC7837FA3}" type="CATEGORYNAME">
                      <a:rPr lang="en-US" sz="130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300" baseline="0" dirty="0"/>
                  </a:p>
                  <a:p>
                    <a:pPr algn="ctr"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aseline="0" dirty="0"/>
                      <a:t> </a:t>
                    </a:r>
                    <a:fld id="{50796D52-9FEA-4F53-925C-5D951183C289}" type="PERCENTAGE">
                      <a:rPr lang="en-US" sz="1300" baseline="0" smtClean="0"/>
                      <a:pPr algn="ctr">
                        <a:defRPr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1300" baseline="0" dirty="0"/>
                  </a:p>
                </c:rich>
              </c:tx>
              <c:numFmt formatCode="0\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51516975308642"/>
                      <c:h val="0.127614898989898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C49-47E2-9245-76B90B45B224}"/>
                </c:ext>
              </c:extLst>
            </c:dLbl>
            <c:numFmt formatCode="0\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'Prez valeur '!$C$130:$C$137</c:f>
              <c:strCache>
                <c:ptCount val="8"/>
                <c:pt idx="0">
                  <c:v>Chimie &amp; Parachimie</c:v>
                </c:pt>
                <c:pt idx="1">
                  <c:v>Agroalimentaire</c:v>
                </c:pt>
                <c:pt idx="2">
                  <c:v>Automobile</c:v>
                </c:pt>
                <c:pt idx="3">
                  <c:v>Autres secteurs</c:v>
                </c:pt>
                <c:pt idx="4">
                  <c:v>IMM</c:v>
                </c:pt>
                <c:pt idx="5">
                  <c:v>Matériaux de Construction</c:v>
                </c:pt>
                <c:pt idx="6">
                  <c:v>Textile et Habillement</c:v>
                </c:pt>
                <c:pt idx="7">
                  <c:v>EE</c:v>
                </c:pt>
              </c:strCache>
            </c:strRef>
          </c:cat>
          <c:val>
            <c:numRef>
              <c:f>'Prez valeur '!$D$130:$D$137</c:f>
              <c:numCache>
                <c:formatCode>0\.0</c:formatCode>
                <c:ptCount val="8"/>
                <c:pt idx="0">
                  <c:v>9.2427645965400007</c:v>
                </c:pt>
                <c:pt idx="1">
                  <c:v>8.7205378116000034</c:v>
                </c:pt>
                <c:pt idx="2">
                  <c:v>8.1105864317000016</c:v>
                </c:pt>
                <c:pt idx="3">
                  <c:v>2.5324038669999998</c:v>
                </c:pt>
                <c:pt idx="4">
                  <c:v>1.5779667106699999</c:v>
                </c:pt>
                <c:pt idx="5">
                  <c:v>1.3335640244</c:v>
                </c:pt>
                <c:pt idx="6">
                  <c:v>1.2782598870999997</c:v>
                </c:pt>
                <c:pt idx="7">
                  <c:v>1.063980828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C49-47E2-9245-76B90B45B224}"/>
            </c:ext>
          </c:extLst>
        </c:ser>
        <c:dLbls/>
        <c:firstSliceAng val="127"/>
        <c:holeSize val="4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935473070743479E-3"/>
          <c:y val="0.17087027777777777"/>
          <c:w val="0.99111459359079412"/>
          <c:h val="0.65574194444444467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dPt>
            <c:idx val="4"/>
            <c:spPr>
              <a:gradFill flip="none" rotWithShape="1">
                <a:gsLst>
                  <a:gs pos="0">
                    <a:srgbClr val="DB8F19">
                      <a:shade val="30000"/>
                      <a:satMod val="115000"/>
                    </a:srgbClr>
                  </a:gs>
                  <a:gs pos="50000">
                    <a:srgbClr val="DB8F19">
                      <a:shade val="67500"/>
                      <a:satMod val="115000"/>
                    </a:srgbClr>
                  </a:gs>
                  <a:gs pos="100000">
                    <a:srgbClr val="DB8F1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359-48C9-956B-865FCC303493}"/>
              </c:ext>
            </c:extLst>
          </c:dPt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TCD!$D$379:$D$383</c:f>
              <c:strCache>
                <c:ptCount val="5"/>
                <c:pt idx="0">
                  <c:v>Inférieur ou égal à 5 ans</c:v>
                </c:pt>
                <c:pt idx="1">
                  <c:v>Entre 5 et 10 ans</c:v>
                </c:pt>
                <c:pt idx="2">
                  <c:v>Entre 10 et 20 ans</c:v>
                </c:pt>
                <c:pt idx="3">
                  <c:v>Supérieur à 20 ans</c:v>
                </c:pt>
                <c:pt idx="4">
                  <c:v>Total industrie</c:v>
                </c:pt>
              </c:strCache>
            </c:strRef>
          </c:cat>
          <c:val>
            <c:numRef>
              <c:f>TCD!$E$379:$E$383</c:f>
              <c:numCache>
                <c:formatCode>0\.0%</c:formatCode>
                <c:ptCount val="5"/>
                <c:pt idx="0">
                  <c:v>0.50836348379906637</c:v>
                </c:pt>
                <c:pt idx="1">
                  <c:v>0.57100984977382074</c:v>
                </c:pt>
                <c:pt idx="2">
                  <c:v>0.4899720072982367</c:v>
                </c:pt>
                <c:pt idx="3">
                  <c:v>0.40575461453961231</c:v>
                </c:pt>
                <c:pt idx="4">
                  <c:v>0.46116262115642942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59-48C9-956B-865FCC303493}"/>
            </c:ext>
          </c:extLst>
        </c:ser>
        <c:dLbls/>
        <c:gapWidth val="219"/>
        <c:overlap val="-27"/>
        <c:axId val="129017728"/>
        <c:axId val="129019264"/>
      </c:barChart>
      <c:catAx>
        <c:axId val="129017728"/>
        <c:scaling>
          <c:orientation val="minMax"/>
        </c:scaling>
        <c:axPos val="b"/>
        <c:numFmt formatCode="Standar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019264"/>
        <c:crosses val="autoZero"/>
        <c:auto val="1"/>
        <c:lblAlgn val="ctr"/>
        <c:lblOffset val="100"/>
      </c:catAx>
      <c:valAx>
        <c:axId val="129019264"/>
        <c:scaling>
          <c:orientation val="minMax"/>
        </c:scaling>
        <c:delete val="1"/>
        <c:axPos val="l"/>
        <c:numFmt formatCode="0\.0%" sourceLinked="1"/>
        <c:majorTickMark val="none"/>
        <c:tickLblPos val="none"/>
        <c:crossAx val="12901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2.6107741338542204E-3"/>
          <c:y val="0.1142266666666667"/>
          <c:w val="0.99738922586614565"/>
          <c:h val="0.6994797222222221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TCD!$D$385:$D$388</c:f>
              <c:strCache>
                <c:ptCount val="4"/>
                <c:pt idx="0">
                  <c:v>Inférieur ou égal à 5 ans</c:v>
                </c:pt>
                <c:pt idx="1">
                  <c:v>Entre 5 et 10 ans</c:v>
                </c:pt>
                <c:pt idx="2">
                  <c:v>Entre 10 et 20 ans</c:v>
                </c:pt>
                <c:pt idx="3">
                  <c:v>Supérieur à 20 ans</c:v>
                </c:pt>
              </c:strCache>
            </c:strRef>
          </c:cat>
          <c:val>
            <c:numRef>
              <c:f>TCD!$E$385:$E$388</c:f>
              <c:numCache>
                <c:formatCode>0\.0%</c:formatCode>
                <c:ptCount val="4"/>
                <c:pt idx="0">
                  <c:v>8.5858732533150656E-2</c:v>
                </c:pt>
                <c:pt idx="1">
                  <c:v>0.18736735460581699</c:v>
                </c:pt>
                <c:pt idx="2">
                  <c:v>0.28271081018634375</c:v>
                </c:pt>
                <c:pt idx="3">
                  <c:v>0.44406310267468868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AB-46AE-A9B9-7269C74751C3}"/>
            </c:ext>
          </c:extLst>
        </c:ser>
        <c:dLbls/>
        <c:gapWidth val="219"/>
        <c:overlap val="-27"/>
        <c:axId val="129047552"/>
        <c:axId val="129061632"/>
      </c:barChart>
      <c:catAx>
        <c:axId val="129047552"/>
        <c:scaling>
          <c:orientation val="minMax"/>
        </c:scaling>
        <c:axPos val="b"/>
        <c:numFmt formatCode="Standar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061632"/>
        <c:crosses val="autoZero"/>
        <c:auto val="1"/>
        <c:lblAlgn val="ctr"/>
        <c:lblOffset val="100"/>
      </c:catAx>
      <c:valAx>
        <c:axId val="129061632"/>
        <c:scaling>
          <c:orientation val="minMax"/>
        </c:scaling>
        <c:delete val="1"/>
        <c:axPos val="l"/>
        <c:numFmt formatCode="0\.0%" sourceLinked="1"/>
        <c:majorTickMark val="none"/>
        <c:tickLblPos val="none"/>
        <c:crossAx val="1290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autoTitleDeleted val="1"/>
    <c:plotArea>
      <c:layout>
        <c:manualLayout>
          <c:layoutTarget val="inner"/>
          <c:xMode val="edge"/>
          <c:yMode val="edge"/>
          <c:x val="9.2538495188101519E-2"/>
          <c:y val="9.2078487615244661E-2"/>
          <c:w val="0.87690594925634291"/>
          <c:h val="0.5504913286627976"/>
        </c:manualLayout>
      </c:layout>
      <c:barChart>
        <c:barDir val="col"/>
        <c:grouping val="clustered"/>
        <c:ser>
          <c:idx val="0"/>
          <c:order val="0"/>
          <c:tx>
            <c:strRef>
              <c:f>TCD!$B$431</c:f>
              <c:strCache>
                <c:ptCount val="1"/>
                <c:pt idx="0">
                  <c:v>Emploi 2021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cat>
            <c:strRef>
              <c:f>TCD!$A$432:$A$441</c:f>
              <c:strCache>
                <c:ptCount val="10"/>
                <c:pt idx="0">
                  <c:v>Textile et Cuir</c:v>
                </c:pt>
                <c:pt idx="1">
                  <c:v>Agroalimentaire</c:v>
                </c:pt>
                <c:pt idx="2">
                  <c:v>Automobile</c:v>
                </c:pt>
                <c:pt idx="3">
                  <c:v>IMM</c:v>
                </c:pt>
                <c:pt idx="4">
                  <c:v>Chimie &amp; Parachimie</c:v>
                </c:pt>
                <c:pt idx="5">
                  <c:v>Matériaux de Construction</c:v>
                </c:pt>
                <c:pt idx="6">
                  <c:v>Electrique&amp; Electronique</c:v>
                </c:pt>
                <c:pt idx="7">
                  <c:v>Plasturgie</c:v>
                </c:pt>
                <c:pt idx="8">
                  <c:v>Aéronautique</c:v>
                </c:pt>
                <c:pt idx="9">
                  <c:v>Autres secteurs </c:v>
                </c:pt>
              </c:strCache>
            </c:strRef>
          </c:cat>
          <c:val>
            <c:numRef>
              <c:f>TCD!$B$432:$B$441</c:f>
              <c:numCache>
                <c:formatCode>Standard</c:formatCode>
                <c:ptCount val="10"/>
                <c:pt idx="0">
                  <c:v>217709</c:v>
                </c:pt>
                <c:pt idx="1">
                  <c:v>173102</c:v>
                </c:pt>
                <c:pt idx="2">
                  <c:v>153662</c:v>
                </c:pt>
                <c:pt idx="3">
                  <c:v>72985</c:v>
                </c:pt>
                <c:pt idx="4">
                  <c:v>58428</c:v>
                </c:pt>
                <c:pt idx="5">
                  <c:v>41331</c:v>
                </c:pt>
                <c:pt idx="6">
                  <c:v>24008</c:v>
                </c:pt>
                <c:pt idx="7">
                  <c:v>22646</c:v>
                </c:pt>
                <c:pt idx="8">
                  <c:v>13875</c:v>
                </c:pt>
                <c:pt idx="9">
                  <c:v>22684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2-4C57-B87D-E9CBA71A433B}"/>
            </c:ext>
          </c:extLst>
        </c:ser>
        <c:ser>
          <c:idx val="1"/>
          <c:order val="1"/>
          <c:tx>
            <c:strRef>
              <c:f>TCD!$C$431</c:f>
              <c:strCache>
                <c:ptCount val="1"/>
                <c:pt idx="0">
                  <c:v>Emploi 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42FF3A38-75CE-4B52-A748-F224FD142CF0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9E2-4C57-B87D-E9CBA71A433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42D6D786-E7EF-42BA-8F32-1B8A9E8918AC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9E2-4C57-B87D-E9CBA71A433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908BF7B4-A8FF-4E92-88B2-D19D8F2291AF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9E2-4C57-B87D-E9CBA71A433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7FF0AAF6-902D-4D76-848A-D131FCBAF90F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9E2-4C57-B87D-E9CBA71A433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A0797BAA-B59A-4E2C-9FC9-351F876B0AF9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9E2-4C57-B87D-E9CBA71A433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AA501B1A-25A1-4B62-8D55-713B0479E972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9E2-4C57-B87D-E9CBA71A433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AB800902-4FBD-4640-B1C9-A09BA400A671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9E2-4C57-B87D-E9CBA71A433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6774C068-BDBC-439B-8852-B25211272B13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9E2-4C57-B87D-E9CBA71A433B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6699192E-169C-4E20-9D50-E3B12533A967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9E2-4C57-B87D-E9CBA71A433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EB0FECF3-28CF-4CED-8AB0-C2F5931E6C28}" type="CELLRANGE">
                      <a:rPr lang="en-US" smtClean="0"/>
                      <a:pPr/>
                      <a:t>[PLAGECELL]</a:t>
                    </a:fld>
                    <a:endParaRPr lang="en-US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9E2-4C57-B87D-E9CBA71A433B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TCD!$A$432:$A$441</c:f>
              <c:strCache>
                <c:ptCount val="10"/>
                <c:pt idx="0">
                  <c:v>Textile et Cuir</c:v>
                </c:pt>
                <c:pt idx="1">
                  <c:v>Agroalimentaire</c:v>
                </c:pt>
                <c:pt idx="2">
                  <c:v>Automobile</c:v>
                </c:pt>
                <c:pt idx="3">
                  <c:v>IMM</c:v>
                </c:pt>
                <c:pt idx="4">
                  <c:v>Chimie &amp; Parachimie</c:v>
                </c:pt>
                <c:pt idx="5">
                  <c:v>Matériaux de Construction</c:v>
                </c:pt>
                <c:pt idx="6">
                  <c:v>Electrique&amp; Electronique</c:v>
                </c:pt>
                <c:pt idx="7">
                  <c:v>Plasturgie</c:v>
                </c:pt>
                <c:pt idx="8">
                  <c:v>Aéronautique</c:v>
                </c:pt>
                <c:pt idx="9">
                  <c:v>Autres secteurs </c:v>
                </c:pt>
              </c:strCache>
            </c:strRef>
          </c:cat>
          <c:val>
            <c:numRef>
              <c:f>TCD!$C$432:$C$441</c:f>
              <c:numCache>
                <c:formatCode>Standard</c:formatCode>
                <c:ptCount val="10"/>
                <c:pt idx="0">
                  <c:v>239357</c:v>
                </c:pt>
                <c:pt idx="1">
                  <c:v>186428</c:v>
                </c:pt>
                <c:pt idx="2">
                  <c:v>173028</c:v>
                </c:pt>
                <c:pt idx="3">
                  <c:v>77435</c:v>
                </c:pt>
                <c:pt idx="4">
                  <c:v>61265</c:v>
                </c:pt>
                <c:pt idx="5">
                  <c:v>44214</c:v>
                </c:pt>
                <c:pt idx="6">
                  <c:v>25531</c:v>
                </c:pt>
                <c:pt idx="7">
                  <c:v>23848</c:v>
                </c:pt>
                <c:pt idx="8">
                  <c:v>16730</c:v>
                </c:pt>
                <c:pt idx="9">
                  <c:v>22923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TCD!$D$432:$D$441</c15:f>
                <c15:dlblRangeCache>
                  <c:ptCount val="10"/>
                  <c:pt idx="0">
                    <c:v>10%</c:v>
                  </c:pt>
                  <c:pt idx="1">
                    <c:v>8%</c:v>
                  </c:pt>
                  <c:pt idx="2">
                    <c:v>13%</c:v>
                  </c:pt>
                  <c:pt idx="3">
                    <c:v>6%</c:v>
                  </c:pt>
                  <c:pt idx="4">
                    <c:v>5%</c:v>
                  </c:pt>
                  <c:pt idx="5">
                    <c:v>7%</c:v>
                  </c:pt>
                  <c:pt idx="6">
                    <c:v>6%</c:v>
                  </c:pt>
                  <c:pt idx="7">
                    <c:v>5%</c:v>
                  </c:pt>
                  <c:pt idx="8">
                    <c:v>21%</c:v>
                  </c:pt>
                  <c:pt idx="9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79E2-4C57-B87D-E9CBA71A433B}"/>
            </c:ext>
          </c:extLst>
        </c:ser>
        <c:dLbls/>
        <c:gapWidth val="219"/>
        <c:overlap val="-27"/>
        <c:axId val="130170240"/>
        <c:axId val="130176128"/>
      </c:barChart>
      <c:catAx>
        <c:axId val="130170240"/>
        <c:scaling>
          <c:orientation val="minMax"/>
        </c:scaling>
        <c:axPos val="b"/>
        <c:numFmt formatCode="Standar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176128"/>
        <c:crosses val="autoZero"/>
        <c:auto val="1"/>
        <c:lblAlgn val="ctr"/>
        <c:lblOffset val="100"/>
      </c:catAx>
      <c:valAx>
        <c:axId val="130176128"/>
        <c:scaling>
          <c:orientation val="minMax"/>
        </c:scaling>
        <c:delete val="1"/>
        <c:axPos val="l"/>
        <c:numFmt formatCode="Standard" sourceLinked="1"/>
        <c:majorTickMark val="none"/>
        <c:tickLblPos val="none"/>
        <c:crossAx val="13017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10538194444449"/>
          <c:y val="0.22450080128205122"/>
          <c:w val="0.2631781250000001"/>
          <c:h val="9.50860042735042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81B4-670B-43BB-AC37-403984AA468F}" type="datetimeFigureOut">
              <a:rPr lang="fr-FR" smtClean="0"/>
              <a:pPr/>
              <a:t>28/03/2024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8905-6BAB-45F9-BE20-5D9F6EB134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037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B8448-8004-43A8-841B-E308CDF975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17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8905-6BAB-45F9-BE20-5D9F6EB134D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744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8905-6BAB-45F9-BE20-5D9F6EB134D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265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8905-6BAB-45F9-BE20-5D9F6EB134D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439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08720"/>
            <a:ext cx="12192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55440" y="3810042"/>
            <a:ext cx="10081120" cy="627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12192000" cy="2253250"/>
          </a:xfrm>
          <a:noFill/>
        </p:spPr>
        <p:txBody>
          <a:bodyPr anchor="ctr">
            <a:normAutofit/>
          </a:bodyPr>
          <a:lstStyle>
            <a:lvl1pPr algn="ctr">
              <a:defRPr sz="36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89" y="5722055"/>
            <a:ext cx="4867499" cy="10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78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398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984" y="404665"/>
            <a:ext cx="11342769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173606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425354" y="1268414"/>
            <a:ext cx="11342769" cy="49688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xmlns="" val="239543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25355" y="1268413"/>
            <a:ext cx="5502209" cy="4968000"/>
          </a:xfrm>
          <a:prstGeom prst="rect">
            <a:avLst/>
          </a:prstGeom>
          <a:solidFill>
            <a:srgbClr val="F4F3F0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65808" y="1268413"/>
            <a:ext cx="5502209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387149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416540" y="404665"/>
            <a:ext cx="11342769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/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19239" y="1249572"/>
            <a:ext cx="7620832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19239" y="2052195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19239" y="2854818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19239" y="3657441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19239" y="4460064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9875315" y="1249572"/>
            <a:ext cx="170083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875315" y="4460064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875315" y="3657441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875315" y="2854818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875315" y="2052195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19239" y="5262689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875315" y="5262689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16540" y="1249572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16540" y="2052195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16540" y="2854818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16540" y="3657441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416540" y="4460064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16540" y="5262689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xmlns="" val="259902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19239" y="1268760"/>
            <a:ext cx="7459579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19239" y="1744301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19239" y="2219842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19239" y="2695383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19239" y="5548631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9877001" y="1268760"/>
            <a:ext cx="1546213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877001" y="5548631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877001" y="2695383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877001" y="2219842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877001" y="1744301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19239" y="3170924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877001" y="3170924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019239" y="3646465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2019239" y="4122006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9877001" y="4122006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9877001" y="3646465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2019239" y="4597547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9877001" y="4597547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2019239" y="5073088"/>
            <a:ext cx="7459579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9877001" y="5073088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423985" y="1268760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423985" y="1744301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23985" y="2219842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423985" y="2695383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423985" y="3170924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423985" y="3646465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423985" y="4122006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423985" y="4597547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423985" y="5073088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423985" y="5548631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416540" y="404665"/>
            <a:ext cx="11342769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26218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4289072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 &gt;&gt; </a:t>
            </a:r>
            <a:br>
              <a:rPr lang="en-US" noProof="0" dirty="0"/>
            </a:br>
            <a:r>
              <a:rPr lang="en-US" noProof="0" dirty="0"/>
              <a:t>to insert a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36371" y="3342167"/>
            <a:ext cx="7753845" cy="96480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42167"/>
            <a:ext cx="1050092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2037159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t="1" r="-184259" b="-45082"/>
          <a:stretch/>
        </p:blipFill>
        <p:spPr>
          <a:xfrm>
            <a:off x="0" y="-1"/>
            <a:ext cx="12192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42167"/>
            <a:ext cx="1050092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 &gt;&gt; </a:t>
            </a:r>
            <a:br>
              <a:rPr lang="en-US" noProof="0" dirty="0"/>
            </a:br>
            <a:r>
              <a:rPr lang="en-US" noProof="0" dirty="0"/>
              <a:t>to insert a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36371" y="3342167"/>
            <a:ext cx="7753845" cy="96480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 </a:t>
            </a:r>
          </a:p>
        </p:txBody>
      </p:sp>
    </p:spTree>
    <p:extLst>
      <p:ext uri="{BB962C8B-B14F-4D97-AF65-F5344CB8AC3E}">
        <p14:creationId xmlns:p14="http://schemas.microsoft.com/office/powerpoint/2010/main" xmlns="" val="235873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ee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t="1" r="-184259" b="-45082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 &gt;&gt; </a:t>
            </a:r>
            <a:br>
              <a:rPr lang="en-US" noProof="0" dirty="0"/>
            </a:br>
            <a:r>
              <a:rPr lang="en-US" noProof="0" dirty="0"/>
              <a:t>to insert a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42167"/>
            <a:ext cx="1050092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36371" y="3342167"/>
            <a:ext cx="7753845" cy="96480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 </a:t>
            </a:r>
          </a:p>
        </p:txBody>
      </p:sp>
    </p:spTree>
    <p:extLst>
      <p:ext uri="{BB962C8B-B14F-4D97-AF65-F5344CB8AC3E}">
        <p14:creationId xmlns:p14="http://schemas.microsoft.com/office/powerpoint/2010/main" xmlns="" val="18325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t="1" r="-184259" b="-45082"/>
          <a:stretch/>
        </p:blipFill>
        <p:spPr>
          <a:xfrm>
            <a:off x="0" y="-1"/>
            <a:ext cx="12192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36371" y="3342167"/>
            <a:ext cx="7753845" cy="964800"/>
          </a:xfrm>
          <a:noFill/>
        </p:spPr>
        <p:txBody>
          <a:bodyPr tIns="108000" rIns="0" anchor="t"/>
          <a:lstStyle>
            <a:lvl1pPr algn="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 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 &gt;&gt; </a:t>
            </a:r>
            <a:br>
              <a:rPr lang="en-US" noProof="0" dirty="0"/>
            </a:br>
            <a:r>
              <a:rPr lang="en-US" noProof="0" dirty="0"/>
              <a:t>to insert a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42167"/>
            <a:ext cx="1050092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191892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48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83217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84204" b="-45087"/>
          <a:stretch/>
        </p:blipFill>
        <p:spPr>
          <a:xfrm>
            <a:off x="-2" y="-9086"/>
            <a:ext cx="12192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2615" y="1152000"/>
            <a:ext cx="347815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46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94"/>
          <a:stretch/>
        </p:blipFill>
        <p:spPr bwMode="auto">
          <a:xfrm>
            <a:off x="-19141" y="1"/>
            <a:ext cx="12211141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1277" y="0"/>
            <a:ext cx="2835031" cy="4540246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LONDON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SINGAPORE *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BRUSSELS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LUXEMBOURG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GENEVA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MARSEILLE</a:t>
            </a:r>
          </a:p>
          <a:p>
            <a:pPr algn="l">
              <a:lnSpc>
                <a:spcPct val="200000"/>
              </a:lnSpc>
            </a:pPr>
            <a:r>
              <a:rPr lang="en-US" sz="1000" noProof="0" dirty="0">
                <a:solidFill>
                  <a:schemeClr val="bg2"/>
                </a:solidFill>
              </a:rPr>
              <a:t>NANTES</a:t>
            </a:r>
          </a:p>
          <a:p>
            <a:pPr algn="l"/>
            <a:endParaRPr lang="en-US" sz="1000" noProof="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778486" y="4248152"/>
            <a:ext cx="16872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noProof="0" dirty="0">
                <a:solidFill>
                  <a:schemeClr val="bg2"/>
                </a:solidFill>
              </a:rPr>
              <a:t>* Partners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2615" y="1152000"/>
            <a:ext cx="347815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50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Color &amp; Font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486065" y="3212976"/>
          <a:ext cx="11561351" cy="3596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89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5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15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816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377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en-US" sz="900" b="1" noProof="0" dirty="0"/>
                        <a:t>Level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</a:t>
                      </a:r>
                    </a:p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Indentation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</a:t>
                      </a:r>
                    </a:p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Spacing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en-US" sz="1000" i="0" kern="1200" cap="all" baseline="0" dirty="0" err="1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  <a:endParaRPr lang="en-US" sz="1000" i="0" kern="1200" cap="all" baseline="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en-US" sz="2200" kern="1200" baseline="0" dirty="0" err="1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  <a:endParaRPr lang="en-US" sz="2200" kern="1200" baseline="0" dirty="0">
                        <a:solidFill>
                          <a:schemeClr val="bg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en-US" sz="1000" i="0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cap="none" baseline="0" dirty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3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en-US" sz="12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5918750" y="404665"/>
            <a:ext cx="584056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 noProof="0" dirty="0">
                <a:solidFill>
                  <a:schemeClr val="bg2"/>
                </a:solidFill>
              </a:rPr>
              <a:t>Remaining bug</a:t>
            </a:r>
            <a:endParaRPr lang="en-US" sz="1400" noProof="0" dirty="0">
              <a:solidFill>
                <a:schemeClr val="bg2"/>
              </a:solidFill>
            </a:endParaRPr>
          </a:p>
          <a:p>
            <a:pPr algn="r"/>
            <a:r>
              <a:rPr lang="en-US" sz="1400" noProof="0" dirty="0">
                <a:solidFill>
                  <a:schemeClr val="bg2"/>
                </a:solidFill>
              </a:rPr>
              <a:t>Print issue is reported with Font </a:t>
            </a:r>
            <a:r>
              <a:rPr lang="en-US" sz="1400" baseline="0" noProof="0" dirty="0">
                <a:solidFill>
                  <a:schemeClr val="bg2"/>
                </a:solidFill>
              </a:rPr>
              <a:t> Tahoma in italic when the document is save as a PDF with MS PPT. </a:t>
            </a:r>
          </a:p>
          <a:p>
            <a:pPr algn="r"/>
            <a:r>
              <a:rPr lang="en-US" sz="1400" b="1" baseline="0" noProof="0" dirty="0">
                <a:solidFill>
                  <a:schemeClr val="bg2"/>
                </a:solidFill>
              </a:rPr>
              <a:t>Work around solution: generate with Pdf Creator.</a:t>
            </a:r>
            <a:endParaRPr lang="en-US" sz="1400" b="1" noProof="0" dirty="0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446856" y="1470716"/>
          <a:ext cx="11360135" cy="1635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6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88615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88615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88615" marR="8861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How to use the Wavestone </a:t>
            </a:r>
            <a:r>
              <a:rPr lang="en-US" noProof="0" dirty="0" err="1"/>
              <a:t>ppt</a:t>
            </a:r>
            <a:r>
              <a:rPr lang="en-US" noProof="0" dirty="0"/>
              <a:t> template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416542" y="730806"/>
            <a:ext cx="5502208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600" b="1" noProof="0" dirty="0">
                  <a:solidFill>
                    <a:schemeClr val="bg2"/>
                  </a:solidFill>
                </a:rPr>
                <a:t>Shortcut to switch</a:t>
              </a:r>
              <a:r>
                <a:rPr lang="en-US" sz="1600" b="1" baseline="0" noProof="0" dirty="0">
                  <a:solidFill>
                    <a:schemeClr val="bg2"/>
                  </a:solidFill>
                </a:rPr>
                <a:t> text level :</a:t>
              </a:r>
              <a:endParaRPr lang="en-US" sz="1600" b="1" noProof="0" dirty="0">
                <a:solidFill>
                  <a:schemeClr val="bg2"/>
                </a:solidFill>
              </a:endParaRPr>
            </a:p>
            <a:p>
              <a:pPr algn="r"/>
              <a:r>
                <a:rPr lang="en-US" sz="1600" b="0" noProof="0" dirty="0">
                  <a:solidFill>
                    <a:schemeClr val="bg2"/>
                  </a:solidFill>
                </a:rPr>
                <a:t>Shift</a:t>
              </a:r>
              <a:r>
                <a:rPr lang="en-US" sz="1600" b="0" baseline="0" noProof="0" dirty="0">
                  <a:solidFill>
                    <a:schemeClr val="bg2"/>
                  </a:solidFill>
                </a:rPr>
                <a:t> + Alt + Right/Left arrow</a:t>
              </a:r>
              <a:endParaRPr lang="en-US" sz="1600" b="0" noProof="0" dirty="0">
                <a:solidFill>
                  <a:schemeClr val="bg2"/>
                </a:solidFill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3915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/2 + Imag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20477" y="1268413"/>
            <a:ext cx="5538462" cy="450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20477" y="5768414"/>
            <a:ext cx="5538462" cy="468875"/>
          </a:xfrm>
          <a:noFill/>
        </p:spPr>
        <p:txBody>
          <a:bodyPr lIns="0" r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accent5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bg2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bg2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bg2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bg2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bg2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bg2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bg2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caption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20477" y="6237288"/>
            <a:ext cx="553846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425354" y="1268414"/>
            <a:ext cx="5679830" cy="4968875"/>
          </a:xfrm>
        </p:spPr>
        <p:txBody>
          <a:bodyPr anchor="ctr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None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lvl="0"/>
            <a:r>
              <a:rPr lang="en-US" dirty="0"/>
              <a:t>Level 1 - </a:t>
            </a:r>
            <a:r>
              <a:rPr lang="en-US" dirty="0">
                <a:solidFill>
                  <a:srgbClr val="503078"/>
                </a:solidFill>
              </a:rPr>
              <a:t>To move to the next level, Alt + Shift + right arrow</a:t>
            </a:r>
            <a:endParaRPr lang="en-US" dirty="0"/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noProof="0" dirty="0"/>
              <a:t>Level </a:t>
            </a:r>
            <a:r>
              <a:rPr lang="en-US" dirty="0"/>
              <a:t>8</a:t>
            </a:r>
          </a:p>
          <a:p>
            <a:pPr lvl="8"/>
            <a:r>
              <a:rPr lang="en-US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xmlns="" val="1525156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+ Half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04637" y="0"/>
            <a:ext cx="6114462" cy="6858000"/>
          </a:xfrm>
        </p:spPr>
        <p:txBody>
          <a:bodyPr anchor="t"/>
          <a:lstStyle>
            <a:lvl1pPr algn="ctr">
              <a:defRPr baseline="0"/>
            </a:lvl1pPr>
          </a:lstStyle>
          <a:p>
            <a:endParaRPr lang="fr-FR" dirty="0"/>
          </a:p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5679830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</a:t>
            </a:r>
            <a:endParaRPr lang="fr-FR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25354" y="144314"/>
            <a:ext cx="567983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425354" y="1268414"/>
            <a:ext cx="5493396" cy="4968875"/>
          </a:xfrm>
        </p:spPr>
        <p:txBody>
          <a:bodyPr anchor="ctr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None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lvl="0"/>
            <a:r>
              <a:rPr lang="en-US" dirty="0"/>
              <a:t>Level 1 - </a:t>
            </a:r>
            <a:r>
              <a:rPr lang="en-US" dirty="0">
                <a:solidFill>
                  <a:srgbClr val="503078"/>
                </a:solidFill>
              </a:rPr>
              <a:t>To move to the next level, Alt + Shift + right arrow</a:t>
            </a:r>
            <a:endParaRPr lang="en-US" dirty="0"/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noProof="0" dirty="0"/>
              <a:t>Level </a:t>
            </a:r>
            <a:r>
              <a:rPr lang="en-US" dirty="0"/>
              <a:t>8</a:t>
            </a:r>
          </a:p>
          <a:p>
            <a:pPr lvl="8"/>
            <a:r>
              <a:rPr lang="en-US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xmlns="" val="414262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/3 + 4 Image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11827" y="1268412"/>
            <a:ext cx="3544615" cy="208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406637" y="1268412"/>
            <a:ext cx="3544615" cy="208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8211827" y="3604122"/>
            <a:ext cx="3544615" cy="208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406637" y="3604122"/>
            <a:ext cx="3544615" cy="208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83196" y="6237312"/>
            <a:ext cx="741710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06636" y="5701593"/>
            <a:ext cx="7361814" cy="535719"/>
          </a:xfrm>
          <a:noFill/>
        </p:spPr>
        <p:txBody>
          <a:bodyPr lIns="0" r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accent5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bg2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bg2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bg2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bg2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bg2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bg2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bg2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Insérer votre légende ici sur 2 lignes au max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425355" y="1268414"/>
            <a:ext cx="3722076" cy="4968875"/>
          </a:xfrm>
        </p:spPr>
        <p:txBody>
          <a:bodyPr anchor="ctr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648000" marR="0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None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lvl="0"/>
            <a:r>
              <a:rPr lang="en-US" dirty="0"/>
              <a:t>Level 1 - </a:t>
            </a:r>
            <a:r>
              <a:rPr lang="en-US" dirty="0">
                <a:solidFill>
                  <a:srgbClr val="503078"/>
                </a:solidFill>
              </a:rPr>
              <a:t>To move to the next level, Alt + Shift + right arrow</a:t>
            </a:r>
            <a:endParaRPr lang="en-US" dirty="0"/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noProof="0" dirty="0"/>
              <a:t>Level </a:t>
            </a:r>
            <a:r>
              <a:rPr lang="en-US" dirty="0"/>
              <a:t>8</a:t>
            </a:r>
          </a:p>
          <a:p>
            <a:pPr lvl="8"/>
            <a:r>
              <a:rPr lang="en-US" dirty="0"/>
              <a:t>Level 9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402789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exts + Images +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2835" y="2784576"/>
            <a:ext cx="2436923" cy="2140967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tx1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427" y="2784576"/>
            <a:ext cx="2436923" cy="2140967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450032" y="2784576"/>
            <a:ext cx="2436923" cy="2140967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02835" y="1268413"/>
            <a:ext cx="2436923" cy="1296371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02834" y="5147667"/>
            <a:ext cx="10978517" cy="1080000"/>
          </a:xfrm>
          <a:solidFill>
            <a:schemeClr val="tx2"/>
          </a:solidFill>
        </p:spPr>
        <p:txBody>
          <a:bodyPr wrap="square" anchor="ctr">
            <a:noAutofit/>
          </a:bodyPr>
          <a:lstStyle>
            <a:lvl1pPr>
              <a:defRPr sz="16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Utiliser cette zone pour mettre en exergue votre message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9144427" y="1268413"/>
            <a:ext cx="2436923" cy="1296371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297230" y="1268413"/>
            <a:ext cx="2436923" cy="1296371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450032" y="1268413"/>
            <a:ext cx="2436923" cy="1296371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97230" y="2784576"/>
            <a:ext cx="2436923" cy="2140967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4286402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1581" y="3212976"/>
            <a:ext cx="3101538" cy="301498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77158" y="3212976"/>
            <a:ext cx="3101538" cy="301498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39369" y="3212976"/>
            <a:ext cx="3101538" cy="301498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baseline="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01581" y="1268760"/>
            <a:ext cx="3101538" cy="172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8477158" y="1268760"/>
            <a:ext cx="3101538" cy="172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39369" y="1268760"/>
            <a:ext cx="3101538" cy="172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230413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425354" y="1268414"/>
            <a:ext cx="3544615" cy="49688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4318713" y="1268414"/>
            <a:ext cx="3544615" cy="49688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8212072" y="1268414"/>
            <a:ext cx="3544615" cy="49688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xmlns="" val="1995023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2/3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711700"/>
          </a:xfrm>
        </p:spPr>
        <p:txBody>
          <a:bodyPr/>
          <a:lstStyle>
            <a:lvl1pPr algn="ctr"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6863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429" y="1916834"/>
            <a:ext cx="10363200" cy="1362075"/>
          </a:xfrm>
        </p:spPr>
        <p:txBody>
          <a:bodyPr anchor="ctr"/>
          <a:lstStyle>
            <a:lvl1pPr algn="l">
              <a:defRPr sz="4000" b="1" i="0" cap="all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97429" y="3266755"/>
            <a:ext cx="103632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908720"/>
            <a:ext cx="1219200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640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1/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398580" y="6503348"/>
            <a:ext cx="2004177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fr-FR" sz="6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9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© WAVESTONE</a:t>
            </a:r>
          </a:p>
        </p:txBody>
      </p:sp>
      <p:sp>
        <p:nvSpPr>
          <p:cNvPr id="5" name="Textfeld 6"/>
          <p:cNvSpPr txBox="1"/>
          <p:nvPr userDrawn="1"/>
        </p:nvSpPr>
        <p:spPr bwMode="gray">
          <a:xfrm>
            <a:off x="11324889" y="6549516"/>
            <a:ext cx="443077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900" noProof="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900" noProof="0" dirty="0">
              <a:solidFill>
                <a:schemeClr val="bg1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3429000"/>
            <a:ext cx="12192000" cy="3429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picture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3016086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1/2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3429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09283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1/3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33415" y="0"/>
            <a:ext cx="405858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noProof="0" dirty="0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8133415" y="0"/>
            <a:ext cx="4058585" cy="685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picture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398580" y="6503348"/>
            <a:ext cx="2004177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en-US" sz="600" noProof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en-US" sz="9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© WAVESTONE</a:t>
            </a:r>
          </a:p>
        </p:txBody>
      </p:sp>
      <p:sp>
        <p:nvSpPr>
          <p:cNvPr id="5" name="Textfeld 6"/>
          <p:cNvSpPr txBox="1"/>
          <p:nvPr userDrawn="1"/>
        </p:nvSpPr>
        <p:spPr bwMode="gray">
          <a:xfrm>
            <a:off x="11324889" y="6549515"/>
            <a:ext cx="443077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US" sz="900" noProof="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900" noProof="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7540590" cy="863748"/>
          </a:xfrm>
        </p:spPr>
        <p:txBody>
          <a:bodyPr lIns="108000" tIns="0" rIns="108000" bIns="0"/>
          <a:lstStyle>
            <a:lvl1pPr>
              <a:defRPr sz="2200" baseline="0"/>
            </a:lvl1pPr>
          </a:lstStyle>
          <a:p>
            <a:r>
              <a:rPr lang="en-US" noProof="0" dirty="0"/>
              <a:t>Complete with a title here that carries your message on two lines at most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7540590" cy="260350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25355" y="1484785"/>
            <a:ext cx="7540588" cy="48965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xmlns="" val="1891985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- 1/3 Right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33415" y="0"/>
            <a:ext cx="405858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8133415" y="0"/>
            <a:ext cx="4058585" cy="685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picture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398580" y="6503348"/>
            <a:ext cx="2004177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fr-FR" sz="6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9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© WAVESTONE</a:t>
            </a:r>
          </a:p>
        </p:txBody>
      </p:sp>
      <p:sp>
        <p:nvSpPr>
          <p:cNvPr id="5" name="Textfeld 6"/>
          <p:cNvSpPr txBox="1"/>
          <p:nvPr userDrawn="1"/>
        </p:nvSpPr>
        <p:spPr bwMode="gray">
          <a:xfrm>
            <a:off x="11324889" y="6549515"/>
            <a:ext cx="443077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900" noProof="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900" noProof="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7540590" cy="863748"/>
          </a:xfrm>
        </p:spPr>
        <p:txBody>
          <a:bodyPr lIns="108000" tIns="0" rIns="108000" bIns="0"/>
          <a:lstStyle>
            <a:lvl1pPr>
              <a:defRPr sz="2200" baseline="0"/>
            </a:lvl1pPr>
          </a:lstStyle>
          <a:p>
            <a:r>
              <a:rPr lang="en-US" dirty="0"/>
              <a:t>Complete with a title here that carries your message on two lines at most</a:t>
            </a:r>
            <a:endParaRPr lang="fr-FR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7540590" cy="260350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42025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quar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1136535" y="1486109"/>
            <a:ext cx="2659184" cy="2160587"/>
          </a:xfrm>
        </p:spPr>
        <p:txBody>
          <a:bodyPr/>
          <a:lstStyle>
            <a:lvl1pPr algn="ctr">
              <a:defRPr sz="1200" i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picture</a:t>
            </a:r>
          </a:p>
        </p:txBody>
      </p:sp>
      <p:sp>
        <p:nvSpPr>
          <p:cNvPr id="11" name="Espace réservé pour une image  9"/>
          <p:cNvSpPr>
            <a:spLocks noGrp="1"/>
          </p:cNvSpPr>
          <p:nvPr>
            <p:ph type="pic" sz="quarter" idx="18" hasCustomPrompt="1"/>
          </p:nvPr>
        </p:nvSpPr>
        <p:spPr>
          <a:xfrm>
            <a:off x="4766409" y="1486109"/>
            <a:ext cx="2659184" cy="216058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picture</a:t>
            </a:r>
          </a:p>
        </p:txBody>
      </p:sp>
      <p:sp>
        <p:nvSpPr>
          <p:cNvPr id="12" name="Espace réservé pour une image  9"/>
          <p:cNvSpPr>
            <a:spLocks noGrp="1"/>
          </p:cNvSpPr>
          <p:nvPr>
            <p:ph type="pic" sz="quarter" idx="19" hasCustomPrompt="1"/>
          </p:nvPr>
        </p:nvSpPr>
        <p:spPr>
          <a:xfrm>
            <a:off x="8396281" y="1486109"/>
            <a:ext cx="2659184" cy="216058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3843354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c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1136535" y="1486109"/>
            <a:ext cx="2659184" cy="2160587"/>
          </a:xfrm>
          <a:prstGeom prst="ellipse">
            <a:avLst/>
          </a:prstGeom>
        </p:spPr>
        <p:txBody>
          <a:bodyPr/>
          <a:lstStyle>
            <a:lvl1pPr algn="ctr">
              <a:defRPr sz="1200" i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picture</a:t>
            </a:r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8" hasCustomPrompt="1"/>
          </p:nvPr>
        </p:nvSpPr>
        <p:spPr>
          <a:xfrm>
            <a:off x="4766408" y="1486109"/>
            <a:ext cx="2659184" cy="2160587"/>
          </a:xfrm>
          <a:prstGeom prst="ellipse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picture</a:t>
            </a:r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9" hasCustomPrompt="1"/>
          </p:nvPr>
        </p:nvSpPr>
        <p:spPr>
          <a:xfrm>
            <a:off x="8396281" y="1486109"/>
            <a:ext cx="2659184" cy="2160587"/>
          </a:xfrm>
          <a:prstGeom prst="ellipse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2604889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  <a:endParaRPr lang="fr-FR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955737" y="1484864"/>
            <a:ext cx="2659185" cy="1440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6087925" y="1484864"/>
            <a:ext cx="2659185" cy="1440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3171368" y="4293176"/>
            <a:ext cx="2659185" cy="1440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3556" y="4293176"/>
            <a:ext cx="2659185" cy="14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1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25354" y="1268414"/>
            <a:ext cx="6291692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12192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000829" y="1268414"/>
            <a:ext cx="4767295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your illustration here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00615" y="4524112"/>
            <a:ext cx="4767508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Insert your legend or title here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000615" y="5069305"/>
            <a:ext cx="476750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08366" y="5189706"/>
            <a:ext cx="3199015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Result or key element</a:t>
            </a:r>
          </a:p>
          <a:p>
            <a:pPr lvl="0"/>
            <a:r>
              <a:rPr lang="en-US" dirty="0"/>
              <a:t>Result or key element</a:t>
            </a:r>
          </a:p>
          <a:p>
            <a:pPr lvl="0"/>
            <a:r>
              <a:rPr lang="en-US" dirty="0"/>
              <a:t>Result or key element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8575657" y="5189706"/>
            <a:ext cx="3199015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en-US" dirty="0"/>
              <a:t>Result or key element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en-US" dirty="0"/>
              <a:t>Result or key element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en-US" dirty="0"/>
              <a:t>Result or key element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41073" y="5549706"/>
            <a:ext cx="3987692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Results or Key elements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xmlns="" val="312589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 Credentials - 6 Logos &amp;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4363088" y="1280443"/>
            <a:ext cx="3456000" cy="360000"/>
          </a:xfrm>
          <a:noFill/>
        </p:spPr>
        <p:txBody>
          <a:bodyPr lIns="0" tIns="0" rIns="46800" bIns="0" anchor="ctr">
            <a:noAutofit/>
          </a:bodyPr>
          <a:lstStyle>
            <a:lvl1pPr marL="381000" indent="-28575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00" i="0" cap="none" baseline="0">
                <a:solidFill>
                  <a:schemeClr val="bg2"/>
                </a:solidFill>
              </a:defRPr>
            </a:lvl1pPr>
            <a:lvl2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2pPr>
            <a:lvl3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3pPr>
            <a:lvl4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cap="none" baseline="0">
                <a:solidFill>
                  <a:schemeClr val="bg2"/>
                </a:solidFill>
              </a:defRPr>
            </a:lvl4pPr>
            <a:lvl5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5pPr>
            <a:lvl6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6pPr>
            <a:lvl7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7pPr>
            <a:lvl8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8pPr>
            <a:lvl9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Insert one line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4362031" y="1868128"/>
            <a:ext cx="3460233" cy="1419367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46800" indent="0" algn="ctr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This is a placeholder text to insert mission description (2 lines max)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425354" y="1868128"/>
            <a:ext cx="3460233" cy="1419367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46800" indent="0" algn="ctr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This is a placeholder text to insert mission description (2 lines max)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8298707" y="1868128"/>
            <a:ext cx="3460233" cy="1419367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46800" indent="0" algn="ctr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This is a placeholder text to insert mission description (2 lines max)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4362031" y="3487378"/>
            <a:ext cx="3460233" cy="1419367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46800" indent="0" algn="ctr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This is a placeholder text to insert mission description (2 lines max)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425354" y="3487378"/>
            <a:ext cx="3460233" cy="1419367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46800" indent="0" algn="ctr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This is a placeholder text to insert mission description (2 lines max)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8298707" y="3487378"/>
            <a:ext cx="3460233" cy="1419367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46800" indent="0" algn="ctr">
              <a:lnSpc>
                <a:spcPct val="100000"/>
              </a:lnSpc>
              <a:spcBef>
                <a:spcPts val="400"/>
              </a:spcBef>
              <a:defRPr sz="100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cap="none" baseline="0">
                <a:solidFill>
                  <a:schemeClr val="tx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>
                <a:solidFill>
                  <a:schemeClr val="tx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FontTx/>
              <a:buNone/>
              <a:defRPr sz="100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This is a placeholder text to insert mission description (2 lines max)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66" hasCustomPrompt="1"/>
          </p:nvPr>
        </p:nvSpPr>
        <p:spPr>
          <a:xfrm>
            <a:off x="425354" y="1280443"/>
            <a:ext cx="3456000" cy="360000"/>
          </a:xfrm>
          <a:noFill/>
        </p:spPr>
        <p:txBody>
          <a:bodyPr lIns="0" tIns="0" rIns="46800" bIns="0" anchor="ctr">
            <a:noAutofit/>
          </a:bodyPr>
          <a:lstStyle>
            <a:lvl1pPr marL="381000" indent="-28575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00" i="0" cap="none" baseline="0">
                <a:solidFill>
                  <a:schemeClr val="bg2"/>
                </a:solidFill>
              </a:defRPr>
            </a:lvl1pPr>
            <a:lvl2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2pPr>
            <a:lvl3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3pPr>
            <a:lvl4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cap="none" baseline="0">
                <a:solidFill>
                  <a:schemeClr val="bg2"/>
                </a:solidFill>
              </a:defRPr>
            </a:lvl4pPr>
            <a:lvl5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5pPr>
            <a:lvl6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6pPr>
            <a:lvl7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7pPr>
            <a:lvl8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8pPr>
            <a:lvl9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Insert one line title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67" hasCustomPrompt="1"/>
          </p:nvPr>
        </p:nvSpPr>
        <p:spPr>
          <a:xfrm>
            <a:off x="8300822" y="1280443"/>
            <a:ext cx="3456000" cy="360000"/>
          </a:xfrm>
          <a:noFill/>
        </p:spPr>
        <p:txBody>
          <a:bodyPr lIns="0" tIns="0" rIns="46800" bIns="0" anchor="ctr">
            <a:noAutofit/>
          </a:bodyPr>
          <a:lstStyle>
            <a:lvl1pPr marL="381000" indent="-28575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00" i="0" cap="none" baseline="0">
                <a:solidFill>
                  <a:schemeClr val="bg2"/>
                </a:solidFill>
              </a:defRPr>
            </a:lvl1pPr>
            <a:lvl2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2pPr>
            <a:lvl3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3pPr>
            <a:lvl4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cap="none" baseline="0">
                <a:solidFill>
                  <a:schemeClr val="bg2"/>
                </a:solidFill>
              </a:defRPr>
            </a:lvl4pPr>
            <a:lvl5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5pPr>
            <a:lvl6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>
                <a:solidFill>
                  <a:schemeClr val="bg2"/>
                </a:solidFill>
              </a:defRPr>
            </a:lvl6pPr>
            <a:lvl7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7pPr>
            <a:lvl8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8pPr>
            <a:lvl9pPr marL="381000" indent="-28575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40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Insert one line title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1038593" y="2058155"/>
            <a:ext cx="2215385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4979861" y="2058155"/>
            <a:ext cx="2215385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8921130" y="2058155"/>
            <a:ext cx="2215385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038593" y="3694450"/>
            <a:ext cx="2215385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4979861" y="3694450"/>
            <a:ext cx="2215385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8921130" y="3694450"/>
            <a:ext cx="2215385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client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805704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riculum Vit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72460" y="0"/>
            <a:ext cx="3319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 hasCustomPrompt="1"/>
          </p:nvPr>
        </p:nvSpPr>
        <p:spPr>
          <a:xfrm>
            <a:off x="9202999" y="2236705"/>
            <a:ext cx="2658462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30" hasCustomPrompt="1"/>
          </p:nvPr>
        </p:nvSpPr>
        <p:spPr>
          <a:xfrm>
            <a:off x="9202999" y="2508058"/>
            <a:ext cx="2658462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</a:t>
            </a:r>
          </a:p>
        </p:txBody>
      </p:sp>
      <p:sp>
        <p:nvSpPr>
          <p:cNvPr id="23" name="Espace réservé du texte 19"/>
          <p:cNvSpPr>
            <a:spLocks noGrp="1"/>
          </p:cNvSpPr>
          <p:nvPr>
            <p:ph type="body" sz="quarter" idx="31" hasCustomPrompt="1"/>
          </p:nvPr>
        </p:nvSpPr>
        <p:spPr>
          <a:xfrm>
            <a:off x="9202999" y="2779411"/>
            <a:ext cx="2658462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Number of years of experience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2" hasCustomPrompt="1"/>
          </p:nvPr>
        </p:nvSpPr>
        <p:spPr>
          <a:xfrm>
            <a:off x="9202999" y="3293349"/>
            <a:ext cx="2658462" cy="18556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050" i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Write here a short and personal description  emphasizing your profile and your competencies. This text should be written in the first person and in 50 words at most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34" hasCustomPrompt="1"/>
          </p:nvPr>
        </p:nvSpPr>
        <p:spPr>
          <a:xfrm>
            <a:off x="9202999" y="5399314"/>
            <a:ext cx="2658462" cy="104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Tahoma" panose="020B0604030504040204" pitchFamily="34" charset="0"/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Education</a:t>
            </a:r>
          </a:p>
          <a:p>
            <a:pPr lvl="0"/>
            <a:r>
              <a:rPr lang="en-US" noProof="0" dirty="0"/>
              <a:t>Certification(s)</a:t>
            </a:r>
          </a:p>
          <a:p>
            <a:pPr lvl="0"/>
            <a:r>
              <a:rPr lang="en-US" noProof="0" dirty="0"/>
              <a:t>Internal Responsibilities</a:t>
            </a:r>
          </a:p>
          <a:p>
            <a:pPr lvl="0"/>
            <a:r>
              <a:rPr lang="en-US" noProof="0" dirty="0"/>
              <a:t>Language(s) and level(s)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35" hasCustomPrompt="1"/>
          </p:nvPr>
        </p:nvSpPr>
        <p:spPr>
          <a:xfrm>
            <a:off x="9373705" y="188070"/>
            <a:ext cx="2317052" cy="1882704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10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404666"/>
            <a:ext cx="8272715" cy="477837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>
            <a:lvl1pPr>
              <a:defRPr lang="fr-FR" baseline="0" noProof="0" dirty="0"/>
            </a:lvl1pPr>
          </a:lstStyle>
          <a:p>
            <a:pPr lvl="0"/>
            <a:r>
              <a:rPr lang="en-US" noProof="0" dirty="0"/>
              <a:t>Write here your CV’s main subject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8272714" cy="260350"/>
          </a:xfrm>
          <a:prstGeom prst="rect">
            <a:avLst/>
          </a:prstGeom>
        </p:spPr>
        <p:txBody>
          <a:bodyPr vert="horz" lIns="108000" tIns="0" rIns="108000" bIns="0" rtlCol="0" anchor="b">
            <a:normAutofit/>
          </a:bodyPr>
          <a:lstStyle>
            <a:lvl1pPr>
              <a:defRPr lang="fr-FR" sz="1000" cap="all" noProof="0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noProof="0" dirty="0"/>
              <a:t>Curriculum vitae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286508" y="6503348"/>
            <a:ext cx="2004177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en-US" sz="600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</a:t>
            </a:r>
            <a:r>
              <a:rPr lang="en-US" sz="900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noProof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24" name="Textfeld 6"/>
          <p:cNvSpPr txBox="1"/>
          <p:nvPr userDrawn="1"/>
        </p:nvSpPr>
        <p:spPr bwMode="gray">
          <a:xfrm>
            <a:off x="11324889" y="6549515"/>
            <a:ext cx="443077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US" sz="900" noProof="0" smtClean="0">
                <a:solidFill>
                  <a:schemeClr val="bg2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900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7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1916834"/>
            <a:ext cx="10363200" cy="1362075"/>
          </a:xfrm>
        </p:spPr>
        <p:txBody>
          <a:bodyPr anchor="ctr"/>
          <a:lstStyle>
            <a:lvl1pPr algn="l">
              <a:defRPr sz="4000" b="1" i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266755"/>
            <a:ext cx="103632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908720"/>
            <a:ext cx="12192000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76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5"/>
            <a:ext cx="11342769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Place your mini CV here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Curriculum vitae</a:t>
            </a:r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35" hasCustomPrompt="1"/>
          </p:nvPr>
        </p:nvSpPr>
        <p:spPr>
          <a:xfrm>
            <a:off x="425355" y="1463924"/>
            <a:ext cx="1553605" cy="1262370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9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28" hasCustomPrompt="1"/>
          </p:nvPr>
        </p:nvSpPr>
        <p:spPr>
          <a:xfrm>
            <a:off x="2162610" y="1463923"/>
            <a:ext cx="377853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1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30" hasCustomPrompt="1"/>
          </p:nvPr>
        </p:nvSpPr>
        <p:spPr>
          <a:xfrm>
            <a:off x="2162609" y="1716516"/>
            <a:ext cx="377853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 – Number of years of experience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31" hasCustomPrompt="1"/>
          </p:nvPr>
        </p:nvSpPr>
        <p:spPr>
          <a:xfrm>
            <a:off x="2162610" y="1969109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1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36" hasCustomPrompt="1"/>
          </p:nvPr>
        </p:nvSpPr>
        <p:spPr>
          <a:xfrm>
            <a:off x="2162610" y="2221702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2</a:t>
            </a:r>
          </a:p>
        </p:txBody>
      </p:sp>
      <p:sp>
        <p:nvSpPr>
          <p:cNvPr id="12" name="Espace réservé du texte 19"/>
          <p:cNvSpPr>
            <a:spLocks noGrp="1"/>
          </p:cNvSpPr>
          <p:nvPr>
            <p:ph type="body" sz="quarter" idx="37" hasCustomPrompt="1"/>
          </p:nvPr>
        </p:nvSpPr>
        <p:spPr>
          <a:xfrm>
            <a:off x="2162610" y="2474293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3</a:t>
            </a:r>
          </a:p>
        </p:txBody>
      </p:sp>
      <p:sp>
        <p:nvSpPr>
          <p:cNvPr id="99" name="Espace réservé pour une image  9"/>
          <p:cNvSpPr>
            <a:spLocks noGrp="1"/>
          </p:cNvSpPr>
          <p:nvPr>
            <p:ph type="pic" sz="quarter" idx="38" hasCustomPrompt="1"/>
          </p:nvPr>
        </p:nvSpPr>
        <p:spPr>
          <a:xfrm>
            <a:off x="6252332" y="1463923"/>
            <a:ext cx="1553605" cy="1262370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9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00" name="Espace réservé du texte 19"/>
          <p:cNvSpPr>
            <a:spLocks noGrp="1"/>
          </p:cNvSpPr>
          <p:nvPr>
            <p:ph type="body" sz="quarter" idx="39" hasCustomPrompt="1"/>
          </p:nvPr>
        </p:nvSpPr>
        <p:spPr>
          <a:xfrm>
            <a:off x="7989587" y="1463922"/>
            <a:ext cx="377853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1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01" name="Espace réservé du texte 19"/>
          <p:cNvSpPr>
            <a:spLocks noGrp="1"/>
          </p:cNvSpPr>
          <p:nvPr>
            <p:ph type="body" sz="quarter" idx="40" hasCustomPrompt="1"/>
          </p:nvPr>
        </p:nvSpPr>
        <p:spPr>
          <a:xfrm>
            <a:off x="7989587" y="1716515"/>
            <a:ext cx="377853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 – Number of years of experience</a:t>
            </a:r>
          </a:p>
        </p:txBody>
      </p:sp>
      <p:sp>
        <p:nvSpPr>
          <p:cNvPr id="102" name="Espace réservé du texte 19"/>
          <p:cNvSpPr>
            <a:spLocks noGrp="1"/>
          </p:cNvSpPr>
          <p:nvPr>
            <p:ph type="body" sz="quarter" idx="41" hasCustomPrompt="1"/>
          </p:nvPr>
        </p:nvSpPr>
        <p:spPr>
          <a:xfrm>
            <a:off x="7989587" y="1969108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1</a:t>
            </a:r>
          </a:p>
        </p:txBody>
      </p:sp>
      <p:sp>
        <p:nvSpPr>
          <p:cNvPr id="103" name="Espace réservé du texte 19"/>
          <p:cNvSpPr>
            <a:spLocks noGrp="1"/>
          </p:cNvSpPr>
          <p:nvPr>
            <p:ph type="body" sz="quarter" idx="42" hasCustomPrompt="1"/>
          </p:nvPr>
        </p:nvSpPr>
        <p:spPr>
          <a:xfrm>
            <a:off x="7989587" y="2221701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2</a:t>
            </a:r>
          </a:p>
        </p:txBody>
      </p:sp>
      <p:sp>
        <p:nvSpPr>
          <p:cNvPr id="104" name="Espace réservé du texte 19"/>
          <p:cNvSpPr>
            <a:spLocks noGrp="1"/>
          </p:cNvSpPr>
          <p:nvPr>
            <p:ph type="body" sz="quarter" idx="43" hasCustomPrompt="1"/>
          </p:nvPr>
        </p:nvSpPr>
        <p:spPr>
          <a:xfrm>
            <a:off x="7989587" y="2474292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3</a:t>
            </a:r>
          </a:p>
        </p:txBody>
      </p:sp>
      <p:sp>
        <p:nvSpPr>
          <p:cNvPr id="107" name="Espace réservé pour une image  9"/>
          <p:cNvSpPr>
            <a:spLocks noGrp="1"/>
          </p:cNvSpPr>
          <p:nvPr>
            <p:ph type="pic" sz="quarter" idx="44" hasCustomPrompt="1"/>
          </p:nvPr>
        </p:nvSpPr>
        <p:spPr>
          <a:xfrm>
            <a:off x="425351" y="3062527"/>
            <a:ext cx="1553605" cy="1262370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9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08" name="Espace réservé du texte 19"/>
          <p:cNvSpPr>
            <a:spLocks noGrp="1"/>
          </p:cNvSpPr>
          <p:nvPr>
            <p:ph type="body" sz="quarter" idx="45" hasCustomPrompt="1"/>
          </p:nvPr>
        </p:nvSpPr>
        <p:spPr>
          <a:xfrm>
            <a:off x="2162606" y="3062526"/>
            <a:ext cx="377853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1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09" name="Espace réservé du texte 19"/>
          <p:cNvSpPr>
            <a:spLocks noGrp="1"/>
          </p:cNvSpPr>
          <p:nvPr>
            <p:ph type="body" sz="quarter" idx="46" hasCustomPrompt="1"/>
          </p:nvPr>
        </p:nvSpPr>
        <p:spPr>
          <a:xfrm>
            <a:off x="2162606" y="3315119"/>
            <a:ext cx="377853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 – Number of years of experience</a:t>
            </a:r>
          </a:p>
        </p:txBody>
      </p:sp>
      <p:sp>
        <p:nvSpPr>
          <p:cNvPr id="110" name="Espace réservé du texte 19"/>
          <p:cNvSpPr>
            <a:spLocks noGrp="1"/>
          </p:cNvSpPr>
          <p:nvPr>
            <p:ph type="body" sz="quarter" idx="47" hasCustomPrompt="1"/>
          </p:nvPr>
        </p:nvSpPr>
        <p:spPr>
          <a:xfrm>
            <a:off x="2162606" y="3567712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1</a:t>
            </a:r>
          </a:p>
        </p:txBody>
      </p:sp>
      <p:sp>
        <p:nvSpPr>
          <p:cNvPr id="111" name="Espace réservé du texte 19"/>
          <p:cNvSpPr>
            <a:spLocks noGrp="1"/>
          </p:cNvSpPr>
          <p:nvPr>
            <p:ph type="body" sz="quarter" idx="48" hasCustomPrompt="1"/>
          </p:nvPr>
        </p:nvSpPr>
        <p:spPr>
          <a:xfrm>
            <a:off x="2162606" y="3820305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2</a:t>
            </a:r>
          </a:p>
        </p:txBody>
      </p:sp>
      <p:sp>
        <p:nvSpPr>
          <p:cNvPr id="112" name="Espace réservé du texte 19"/>
          <p:cNvSpPr>
            <a:spLocks noGrp="1"/>
          </p:cNvSpPr>
          <p:nvPr>
            <p:ph type="body" sz="quarter" idx="49" hasCustomPrompt="1"/>
          </p:nvPr>
        </p:nvSpPr>
        <p:spPr>
          <a:xfrm>
            <a:off x="2162606" y="4072896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3</a:t>
            </a:r>
          </a:p>
        </p:txBody>
      </p:sp>
      <p:sp>
        <p:nvSpPr>
          <p:cNvPr id="113" name="Espace réservé pour une image  9"/>
          <p:cNvSpPr>
            <a:spLocks noGrp="1"/>
          </p:cNvSpPr>
          <p:nvPr>
            <p:ph type="pic" sz="quarter" idx="50" hasCustomPrompt="1"/>
          </p:nvPr>
        </p:nvSpPr>
        <p:spPr>
          <a:xfrm>
            <a:off x="6252329" y="3062526"/>
            <a:ext cx="1553605" cy="1262370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9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14" name="Espace réservé du texte 19"/>
          <p:cNvSpPr>
            <a:spLocks noGrp="1"/>
          </p:cNvSpPr>
          <p:nvPr>
            <p:ph type="body" sz="quarter" idx="51" hasCustomPrompt="1"/>
          </p:nvPr>
        </p:nvSpPr>
        <p:spPr>
          <a:xfrm>
            <a:off x="7989583" y="3062525"/>
            <a:ext cx="377853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1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5" name="Espace réservé du texte 19"/>
          <p:cNvSpPr>
            <a:spLocks noGrp="1"/>
          </p:cNvSpPr>
          <p:nvPr>
            <p:ph type="body" sz="quarter" idx="52" hasCustomPrompt="1"/>
          </p:nvPr>
        </p:nvSpPr>
        <p:spPr>
          <a:xfrm>
            <a:off x="7989583" y="3315118"/>
            <a:ext cx="377853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 – Number of years of experience</a:t>
            </a:r>
          </a:p>
        </p:txBody>
      </p:sp>
      <p:sp>
        <p:nvSpPr>
          <p:cNvPr id="116" name="Espace réservé du texte 19"/>
          <p:cNvSpPr>
            <a:spLocks noGrp="1"/>
          </p:cNvSpPr>
          <p:nvPr>
            <p:ph type="body" sz="quarter" idx="53" hasCustomPrompt="1"/>
          </p:nvPr>
        </p:nvSpPr>
        <p:spPr>
          <a:xfrm>
            <a:off x="7989583" y="3567711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1</a:t>
            </a:r>
          </a:p>
        </p:txBody>
      </p:sp>
      <p:sp>
        <p:nvSpPr>
          <p:cNvPr id="117" name="Espace réservé du texte 19"/>
          <p:cNvSpPr>
            <a:spLocks noGrp="1"/>
          </p:cNvSpPr>
          <p:nvPr>
            <p:ph type="body" sz="quarter" idx="54" hasCustomPrompt="1"/>
          </p:nvPr>
        </p:nvSpPr>
        <p:spPr>
          <a:xfrm>
            <a:off x="7989583" y="3820304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2</a:t>
            </a:r>
          </a:p>
        </p:txBody>
      </p:sp>
      <p:sp>
        <p:nvSpPr>
          <p:cNvPr id="118" name="Espace réservé du texte 19"/>
          <p:cNvSpPr>
            <a:spLocks noGrp="1"/>
          </p:cNvSpPr>
          <p:nvPr>
            <p:ph type="body" sz="quarter" idx="55" hasCustomPrompt="1"/>
          </p:nvPr>
        </p:nvSpPr>
        <p:spPr>
          <a:xfrm>
            <a:off x="7989583" y="4072895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3</a:t>
            </a:r>
          </a:p>
        </p:txBody>
      </p:sp>
      <p:sp>
        <p:nvSpPr>
          <p:cNvPr id="119" name="Espace réservé pour une image  9"/>
          <p:cNvSpPr>
            <a:spLocks noGrp="1"/>
          </p:cNvSpPr>
          <p:nvPr>
            <p:ph type="pic" sz="quarter" idx="56" hasCustomPrompt="1"/>
          </p:nvPr>
        </p:nvSpPr>
        <p:spPr>
          <a:xfrm>
            <a:off x="425348" y="4661130"/>
            <a:ext cx="1553605" cy="1262370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9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20" name="Espace réservé du texte 19"/>
          <p:cNvSpPr>
            <a:spLocks noGrp="1"/>
          </p:cNvSpPr>
          <p:nvPr>
            <p:ph type="body" sz="quarter" idx="57" hasCustomPrompt="1"/>
          </p:nvPr>
        </p:nvSpPr>
        <p:spPr>
          <a:xfrm>
            <a:off x="2162602" y="4661129"/>
            <a:ext cx="377853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1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1" name="Espace réservé du texte 19"/>
          <p:cNvSpPr>
            <a:spLocks noGrp="1"/>
          </p:cNvSpPr>
          <p:nvPr>
            <p:ph type="body" sz="quarter" idx="58" hasCustomPrompt="1"/>
          </p:nvPr>
        </p:nvSpPr>
        <p:spPr>
          <a:xfrm>
            <a:off x="2162602" y="4913722"/>
            <a:ext cx="377853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 – Number of years of experience</a:t>
            </a:r>
          </a:p>
        </p:txBody>
      </p:sp>
      <p:sp>
        <p:nvSpPr>
          <p:cNvPr id="122" name="Espace réservé du texte 19"/>
          <p:cNvSpPr>
            <a:spLocks noGrp="1"/>
          </p:cNvSpPr>
          <p:nvPr>
            <p:ph type="body" sz="quarter" idx="59" hasCustomPrompt="1"/>
          </p:nvPr>
        </p:nvSpPr>
        <p:spPr>
          <a:xfrm>
            <a:off x="2162603" y="5166315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1</a:t>
            </a:r>
          </a:p>
        </p:txBody>
      </p:sp>
      <p:sp>
        <p:nvSpPr>
          <p:cNvPr id="123" name="Espace réservé du texte 19"/>
          <p:cNvSpPr>
            <a:spLocks noGrp="1"/>
          </p:cNvSpPr>
          <p:nvPr>
            <p:ph type="body" sz="quarter" idx="60" hasCustomPrompt="1"/>
          </p:nvPr>
        </p:nvSpPr>
        <p:spPr>
          <a:xfrm>
            <a:off x="2162603" y="5418908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2</a:t>
            </a:r>
          </a:p>
        </p:txBody>
      </p:sp>
      <p:sp>
        <p:nvSpPr>
          <p:cNvPr id="124" name="Espace réservé du texte 19"/>
          <p:cNvSpPr>
            <a:spLocks noGrp="1"/>
          </p:cNvSpPr>
          <p:nvPr>
            <p:ph type="body" sz="quarter" idx="61" hasCustomPrompt="1"/>
          </p:nvPr>
        </p:nvSpPr>
        <p:spPr>
          <a:xfrm>
            <a:off x="2162603" y="5671499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3</a:t>
            </a:r>
          </a:p>
        </p:txBody>
      </p:sp>
      <p:sp>
        <p:nvSpPr>
          <p:cNvPr id="125" name="Espace réservé pour une image  9"/>
          <p:cNvSpPr>
            <a:spLocks noGrp="1"/>
          </p:cNvSpPr>
          <p:nvPr>
            <p:ph type="pic" sz="quarter" idx="62" hasCustomPrompt="1"/>
          </p:nvPr>
        </p:nvSpPr>
        <p:spPr>
          <a:xfrm>
            <a:off x="6252325" y="4661129"/>
            <a:ext cx="1553605" cy="1262370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900" i="1" baseline="0"/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26" name="Espace réservé du texte 19"/>
          <p:cNvSpPr>
            <a:spLocks noGrp="1"/>
          </p:cNvSpPr>
          <p:nvPr>
            <p:ph type="body" sz="quarter" idx="63" hasCustomPrompt="1"/>
          </p:nvPr>
        </p:nvSpPr>
        <p:spPr>
          <a:xfrm>
            <a:off x="7989580" y="4661128"/>
            <a:ext cx="377853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1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7" name="Espace réservé du texte 19"/>
          <p:cNvSpPr>
            <a:spLocks noGrp="1"/>
          </p:cNvSpPr>
          <p:nvPr>
            <p:ph type="body" sz="quarter" idx="64" hasCustomPrompt="1"/>
          </p:nvPr>
        </p:nvSpPr>
        <p:spPr>
          <a:xfrm>
            <a:off x="7989579" y="4913721"/>
            <a:ext cx="3778535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Grade – Number of years of experience</a:t>
            </a:r>
          </a:p>
        </p:txBody>
      </p:sp>
      <p:sp>
        <p:nvSpPr>
          <p:cNvPr id="128" name="Espace réservé du texte 19"/>
          <p:cNvSpPr>
            <a:spLocks noGrp="1"/>
          </p:cNvSpPr>
          <p:nvPr>
            <p:ph type="body" sz="quarter" idx="65" hasCustomPrompt="1"/>
          </p:nvPr>
        </p:nvSpPr>
        <p:spPr>
          <a:xfrm>
            <a:off x="7989580" y="5166314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1</a:t>
            </a:r>
          </a:p>
        </p:txBody>
      </p:sp>
      <p:sp>
        <p:nvSpPr>
          <p:cNvPr id="129" name="Espace réservé du texte 19"/>
          <p:cNvSpPr>
            <a:spLocks noGrp="1"/>
          </p:cNvSpPr>
          <p:nvPr>
            <p:ph type="body" sz="quarter" idx="66" hasCustomPrompt="1"/>
          </p:nvPr>
        </p:nvSpPr>
        <p:spPr>
          <a:xfrm>
            <a:off x="7989580" y="5418907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2</a:t>
            </a:r>
          </a:p>
        </p:txBody>
      </p:sp>
      <p:sp>
        <p:nvSpPr>
          <p:cNvPr id="130" name="Espace réservé du texte 19"/>
          <p:cNvSpPr>
            <a:spLocks noGrp="1"/>
          </p:cNvSpPr>
          <p:nvPr>
            <p:ph type="body" sz="quarter" idx="67" hasCustomPrompt="1"/>
          </p:nvPr>
        </p:nvSpPr>
        <p:spPr>
          <a:xfrm>
            <a:off x="7989580" y="5671498"/>
            <a:ext cx="3778534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>
              <a:buClr>
                <a:schemeClr val="bg2"/>
              </a:buClr>
              <a:buFont typeface="Tempus Sans ITC" panose="04020404030D07020202" pitchFamily="82" charset="0"/>
              <a:buChar char="/"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Detail line 3</a:t>
            </a:r>
          </a:p>
        </p:txBody>
      </p:sp>
    </p:spTree>
    <p:extLst>
      <p:ext uri="{BB962C8B-B14F-4D97-AF65-F5344CB8AC3E}">
        <p14:creationId xmlns:p14="http://schemas.microsoft.com/office/powerpoint/2010/main" xmlns="" val="2301921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984" y="404665"/>
            <a:ext cx="11342769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4367192" y="1700808"/>
            <a:ext cx="3456354" cy="45365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here a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09395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40" y="116632"/>
            <a:ext cx="11665296" cy="92211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214016"/>
            <a:ext cx="5389034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492877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184566" y="6492877"/>
            <a:ext cx="100743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898D2-DA07-431A-8936-DAA52BCA9B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6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492877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84566" y="6492877"/>
            <a:ext cx="100743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898D2-DA07-431A-8936-DAA52BCA9B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492877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184566" y="6492877"/>
            <a:ext cx="100743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898D2-DA07-431A-8936-DAA52BCA9B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79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7519015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	&gt;&gt;</a:t>
            </a:r>
          </a:p>
          <a:p>
            <a:r>
              <a:rPr lang="en-US" noProof="0" dirty="0"/>
              <a:t>to insert a picture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41908" y="5520421"/>
            <a:ext cx="2348308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baseline="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6371" y="3334423"/>
            <a:ext cx="7753846" cy="964800"/>
          </a:xfrm>
        </p:spPr>
        <p:txBody>
          <a:bodyPr lIns="0" rIns="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Placeholder for your title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36371" y="4425489"/>
            <a:ext cx="7753846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Placeholder for your sub headline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36371" y="5034155"/>
            <a:ext cx="7753846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Date | Author | distribution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1"/>
            <a:ext cx="7459698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2615" y="1152000"/>
            <a:ext cx="3479769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45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-63997" b="-5943"/>
          <a:stretch/>
        </p:blipFill>
        <p:spPr bwMode="auto">
          <a:xfrm>
            <a:off x="0" y="1"/>
            <a:ext cx="12192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7519015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 	&gt;&gt;</a:t>
            </a:r>
          </a:p>
          <a:p>
            <a:r>
              <a:rPr lang="en-US" noProof="0" dirty="0"/>
              <a:t>to insert a picture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41909" y="5520421"/>
            <a:ext cx="2348308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6371" y="3334423"/>
            <a:ext cx="7753846" cy="964800"/>
          </a:xfrm>
        </p:spPr>
        <p:txBody>
          <a:bodyPr lIns="0" rIns="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Placeholder for your title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36371" y="4425489"/>
            <a:ext cx="7753846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Placeholder for your sub headline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36371" y="5034155"/>
            <a:ext cx="7753846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Date | Author | distribution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2615" y="1152000"/>
            <a:ext cx="347815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91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28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63" Type="http://schemas.openxmlformats.org/officeDocument/2006/relationships/tags" Target="../tags/tag28.xml"/><Relationship Id="rId68" Type="http://schemas.openxmlformats.org/officeDocument/2006/relationships/tags" Target="../tags/tag33.xml"/><Relationship Id="rId84" Type="http://schemas.openxmlformats.org/officeDocument/2006/relationships/tags" Target="../tags/tag49.xml"/><Relationship Id="rId89" Type="http://schemas.openxmlformats.org/officeDocument/2006/relationships/tags" Target="../tags/tag54.xml"/><Relationship Id="rId7" Type="http://schemas.openxmlformats.org/officeDocument/2006/relationships/slideLayout" Target="../slideLayouts/slideLayout14.xml"/><Relationship Id="rId71" Type="http://schemas.openxmlformats.org/officeDocument/2006/relationships/tags" Target="../tags/tag36.xml"/><Relationship Id="rId92" Type="http://schemas.openxmlformats.org/officeDocument/2006/relationships/tags" Target="../tags/tag57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3" Type="http://schemas.openxmlformats.org/officeDocument/2006/relationships/tags" Target="../tags/tag18.xml"/><Relationship Id="rId58" Type="http://schemas.openxmlformats.org/officeDocument/2006/relationships/tags" Target="../tags/tag23.xml"/><Relationship Id="rId66" Type="http://schemas.openxmlformats.org/officeDocument/2006/relationships/tags" Target="../tags/tag31.xml"/><Relationship Id="rId74" Type="http://schemas.openxmlformats.org/officeDocument/2006/relationships/tags" Target="../tags/tag39.xml"/><Relationship Id="rId79" Type="http://schemas.openxmlformats.org/officeDocument/2006/relationships/tags" Target="../tags/tag44.xml"/><Relationship Id="rId87" Type="http://schemas.openxmlformats.org/officeDocument/2006/relationships/tags" Target="../tags/tag52.xml"/><Relationship Id="rId102" Type="http://schemas.openxmlformats.org/officeDocument/2006/relationships/tags" Target="../tags/tag67.xml"/><Relationship Id="rId5" Type="http://schemas.openxmlformats.org/officeDocument/2006/relationships/slideLayout" Target="../slideLayouts/slideLayout12.xml"/><Relationship Id="rId61" Type="http://schemas.openxmlformats.org/officeDocument/2006/relationships/tags" Target="../tags/tag26.xml"/><Relationship Id="rId82" Type="http://schemas.openxmlformats.org/officeDocument/2006/relationships/tags" Target="../tags/tag47.xml"/><Relationship Id="rId90" Type="http://schemas.openxmlformats.org/officeDocument/2006/relationships/tags" Target="../tags/tag55.xml"/><Relationship Id="rId95" Type="http://schemas.openxmlformats.org/officeDocument/2006/relationships/tags" Target="../tags/tag60.xml"/><Relationship Id="rId1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theme" Target="../theme/theme2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56" Type="http://schemas.openxmlformats.org/officeDocument/2006/relationships/tags" Target="../tags/tag21.xml"/><Relationship Id="rId64" Type="http://schemas.openxmlformats.org/officeDocument/2006/relationships/tags" Target="../tags/tag29.xml"/><Relationship Id="rId69" Type="http://schemas.openxmlformats.org/officeDocument/2006/relationships/tags" Target="../tags/tag34.xml"/><Relationship Id="rId77" Type="http://schemas.openxmlformats.org/officeDocument/2006/relationships/tags" Target="../tags/tag42.xml"/><Relationship Id="rId100" Type="http://schemas.openxmlformats.org/officeDocument/2006/relationships/tags" Target="../tags/tag65.xml"/><Relationship Id="rId105" Type="http://schemas.openxmlformats.org/officeDocument/2006/relationships/tags" Target="../tags/tag70.xml"/><Relationship Id="rId8" Type="http://schemas.openxmlformats.org/officeDocument/2006/relationships/slideLayout" Target="../slideLayouts/slideLayout15.xml"/><Relationship Id="rId51" Type="http://schemas.openxmlformats.org/officeDocument/2006/relationships/tags" Target="../tags/tag16.xml"/><Relationship Id="rId72" Type="http://schemas.openxmlformats.org/officeDocument/2006/relationships/tags" Target="../tags/tag37.xml"/><Relationship Id="rId80" Type="http://schemas.openxmlformats.org/officeDocument/2006/relationships/tags" Target="../tags/tag45.xml"/><Relationship Id="rId85" Type="http://schemas.openxmlformats.org/officeDocument/2006/relationships/tags" Target="../tags/tag50.xml"/><Relationship Id="rId93" Type="http://schemas.openxmlformats.org/officeDocument/2006/relationships/tags" Target="../tags/tag58.xml"/><Relationship Id="rId98" Type="http://schemas.openxmlformats.org/officeDocument/2006/relationships/tags" Target="../tags/tag63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59" Type="http://schemas.openxmlformats.org/officeDocument/2006/relationships/tags" Target="../tags/tag24.xml"/><Relationship Id="rId67" Type="http://schemas.openxmlformats.org/officeDocument/2006/relationships/tags" Target="../tags/tag32.xml"/><Relationship Id="rId103" Type="http://schemas.openxmlformats.org/officeDocument/2006/relationships/tags" Target="../tags/tag68.xml"/><Relationship Id="rId20" Type="http://schemas.openxmlformats.org/officeDocument/2006/relationships/slideLayout" Target="../slideLayouts/slideLayout27.xml"/><Relationship Id="rId41" Type="http://schemas.openxmlformats.org/officeDocument/2006/relationships/tags" Target="../tags/tag6.xml"/><Relationship Id="rId54" Type="http://schemas.openxmlformats.org/officeDocument/2006/relationships/tags" Target="../tags/tag19.xml"/><Relationship Id="rId62" Type="http://schemas.openxmlformats.org/officeDocument/2006/relationships/tags" Target="../tags/tag27.xml"/><Relationship Id="rId70" Type="http://schemas.openxmlformats.org/officeDocument/2006/relationships/tags" Target="../tags/tag35.xml"/><Relationship Id="rId75" Type="http://schemas.openxmlformats.org/officeDocument/2006/relationships/tags" Target="../tags/tag40.xml"/><Relationship Id="rId83" Type="http://schemas.openxmlformats.org/officeDocument/2006/relationships/tags" Target="../tags/tag48.xml"/><Relationship Id="rId88" Type="http://schemas.openxmlformats.org/officeDocument/2006/relationships/tags" Target="../tags/tag53.xml"/><Relationship Id="rId91" Type="http://schemas.openxmlformats.org/officeDocument/2006/relationships/tags" Target="../tags/tag56.xml"/><Relationship Id="rId96" Type="http://schemas.openxmlformats.org/officeDocument/2006/relationships/tags" Target="../tags/tag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tags" Target="../tags/tag1.xml"/><Relationship Id="rId49" Type="http://schemas.openxmlformats.org/officeDocument/2006/relationships/tags" Target="../tags/tag14.xml"/><Relationship Id="rId57" Type="http://schemas.openxmlformats.org/officeDocument/2006/relationships/tags" Target="../tags/tag22.xml"/><Relationship Id="rId106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tags" Target="../tags/tag9.xml"/><Relationship Id="rId52" Type="http://schemas.openxmlformats.org/officeDocument/2006/relationships/tags" Target="../tags/tag17.xml"/><Relationship Id="rId60" Type="http://schemas.openxmlformats.org/officeDocument/2006/relationships/tags" Target="../tags/tag25.xml"/><Relationship Id="rId65" Type="http://schemas.openxmlformats.org/officeDocument/2006/relationships/tags" Target="../tags/tag30.xml"/><Relationship Id="rId73" Type="http://schemas.openxmlformats.org/officeDocument/2006/relationships/tags" Target="../tags/tag38.xml"/><Relationship Id="rId78" Type="http://schemas.openxmlformats.org/officeDocument/2006/relationships/tags" Target="../tags/tag43.xml"/><Relationship Id="rId81" Type="http://schemas.openxmlformats.org/officeDocument/2006/relationships/tags" Target="../tags/tag46.xml"/><Relationship Id="rId86" Type="http://schemas.openxmlformats.org/officeDocument/2006/relationships/tags" Target="../tags/tag51.xml"/><Relationship Id="rId94" Type="http://schemas.openxmlformats.org/officeDocument/2006/relationships/tags" Target="../tags/tag59.xml"/><Relationship Id="rId99" Type="http://schemas.openxmlformats.org/officeDocument/2006/relationships/tags" Target="../tags/tag64.xml"/><Relationship Id="rId101" Type="http://schemas.openxmlformats.org/officeDocument/2006/relationships/tags" Target="../tags/tag6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9" Type="http://schemas.openxmlformats.org/officeDocument/2006/relationships/tags" Target="../tags/tag4.xml"/><Relationship Id="rId34" Type="http://schemas.openxmlformats.org/officeDocument/2006/relationships/slideLayout" Target="../slideLayouts/slideLayout41.xml"/><Relationship Id="rId50" Type="http://schemas.openxmlformats.org/officeDocument/2006/relationships/tags" Target="../tags/tag15.xml"/><Relationship Id="rId55" Type="http://schemas.openxmlformats.org/officeDocument/2006/relationships/tags" Target="../tags/tag20.xml"/><Relationship Id="rId76" Type="http://schemas.openxmlformats.org/officeDocument/2006/relationships/tags" Target="../tags/tag41.xml"/><Relationship Id="rId97" Type="http://schemas.openxmlformats.org/officeDocument/2006/relationships/tags" Target="../tags/tag62.xml"/><Relationship Id="rId104" Type="http://schemas.openxmlformats.org/officeDocument/2006/relationships/tags" Target="../tags/tag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980728"/>
            <a:ext cx="12192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43340" y="44626"/>
            <a:ext cx="11905323" cy="93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43340" y="1196752"/>
            <a:ext cx="11905323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CFF-18A9-40AA-BC2E-FCB022F36EE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84" y="404665"/>
            <a:ext cx="11342769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286508" y="6503348"/>
            <a:ext cx="2004177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en-US" sz="600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 </a:t>
            </a:r>
            <a:r>
              <a:rPr lang="en-US" sz="900" noProof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11324889" y="6549299"/>
            <a:ext cx="443077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US" sz="900" noProof="0" smtClean="0">
                <a:solidFill>
                  <a:schemeClr val="bg2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900" noProof="0" dirty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23984" y="1268414"/>
            <a:ext cx="11342769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en-US" dirty="0"/>
              <a:t>Level 1 - </a:t>
            </a:r>
            <a:r>
              <a:rPr lang="en-US" dirty="0">
                <a:solidFill>
                  <a:srgbClr val="503078"/>
                </a:solidFill>
              </a:rPr>
              <a:t>To move to the next level, Alt + Shift + right arrow</a:t>
            </a:r>
            <a:endParaRPr lang="en-US" dirty="0"/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noProof="0" dirty="0"/>
              <a:t>Level </a:t>
            </a:r>
            <a:r>
              <a:rPr lang="en-US" dirty="0"/>
              <a:t>8</a:t>
            </a:r>
          </a:p>
          <a:p>
            <a:pPr lvl="8"/>
            <a:r>
              <a:rPr lang="en-US" dirty="0"/>
              <a:t>Level 9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0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5" t="8117" b="17461"/>
          <a:stretch/>
        </p:blipFill>
        <p:spPr>
          <a:xfrm>
            <a:off x="11248763" y="5935042"/>
            <a:ext cx="1139628" cy="926732"/>
          </a:xfrm>
          <a:prstGeom prst="rect">
            <a:avLst/>
          </a:prstGeom>
        </p:spPr>
      </p:pic>
      <p:grpSp>
        <p:nvGrpSpPr>
          <p:cNvPr id="7" name="Meter" hidden="1"/>
          <p:cNvGrpSpPr>
            <a:grpSpLocks noChangeAspect="1"/>
          </p:cNvGrpSpPr>
          <p:nvPr userDrawn="1">
            <p:custDataLst>
              <p:tags r:id="rId36"/>
            </p:custDataLst>
          </p:nvPr>
        </p:nvGrpSpPr>
        <p:grpSpPr>
          <a:xfrm>
            <a:off x="12348308" y="-142510"/>
            <a:ext cx="225083" cy="1144350"/>
            <a:chOff x="2903220" y="2608820"/>
            <a:chExt cx="182880" cy="1144350"/>
          </a:xfrm>
        </p:grpSpPr>
        <p:sp>
          <p:nvSpPr>
            <p:cNvPr id="8" name="Background [-1]" hidden="1"/>
            <p:cNvSpPr/>
            <p:nvPr>
              <p:custDataLst>
                <p:tags r:id="rId85"/>
              </p:custDataLst>
            </p:nvPr>
          </p:nvSpPr>
          <p:spPr>
            <a:xfrm>
              <a:off x="2903220" y="2608820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9" name="Background [-1]" hidden="1"/>
            <p:cNvSpPr>
              <a:spLocks/>
            </p:cNvSpPr>
            <p:nvPr>
              <p:custDataLst>
                <p:tags r:id="rId86"/>
              </p:custDataLst>
            </p:nvPr>
          </p:nvSpPr>
          <p:spPr>
            <a:xfrm>
              <a:off x="2903220" y="2698353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" name="Background [-1]" hidden="1"/>
            <p:cNvSpPr>
              <a:spLocks/>
            </p:cNvSpPr>
            <p:nvPr>
              <p:custDataLst>
                <p:tags r:id="rId87"/>
              </p:custDataLst>
            </p:nvPr>
          </p:nvSpPr>
          <p:spPr>
            <a:xfrm>
              <a:off x="2903220" y="2787886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2" name="Background [-1]" hidden="1"/>
            <p:cNvSpPr>
              <a:spLocks/>
            </p:cNvSpPr>
            <p:nvPr>
              <p:custDataLst>
                <p:tags r:id="rId88"/>
              </p:custDataLst>
            </p:nvPr>
          </p:nvSpPr>
          <p:spPr>
            <a:xfrm>
              <a:off x="2903220" y="2877419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3" name="Background [-1]" hidden="1"/>
            <p:cNvSpPr>
              <a:spLocks/>
            </p:cNvSpPr>
            <p:nvPr>
              <p:custDataLst>
                <p:tags r:id="rId89"/>
              </p:custDataLst>
            </p:nvPr>
          </p:nvSpPr>
          <p:spPr>
            <a:xfrm>
              <a:off x="2903220" y="2966952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4" name="Background [-1]" hidden="1"/>
            <p:cNvSpPr>
              <a:spLocks/>
            </p:cNvSpPr>
            <p:nvPr>
              <p:custDataLst>
                <p:tags r:id="rId90"/>
              </p:custDataLst>
            </p:nvPr>
          </p:nvSpPr>
          <p:spPr>
            <a:xfrm>
              <a:off x="2903220" y="3056485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5" name="Background [-1]" hidden="1"/>
            <p:cNvSpPr>
              <a:spLocks/>
            </p:cNvSpPr>
            <p:nvPr>
              <p:custDataLst>
                <p:tags r:id="rId91"/>
              </p:custDataLst>
            </p:nvPr>
          </p:nvSpPr>
          <p:spPr>
            <a:xfrm>
              <a:off x="2903220" y="3146018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6" name="Background [-1]" hidden="1"/>
            <p:cNvSpPr>
              <a:spLocks/>
            </p:cNvSpPr>
            <p:nvPr>
              <p:custDataLst>
                <p:tags r:id="rId92"/>
              </p:custDataLst>
            </p:nvPr>
          </p:nvSpPr>
          <p:spPr>
            <a:xfrm>
              <a:off x="2903220" y="3235550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7" name="Background [-1]" hidden="1"/>
            <p:cNvSpPr>
              <a:spLocks/>
            </p:cNvSpPr>
            <p:nvPr>
              <p:custDataLst>
                <p:tags r:id="rId93"/>
              </p:custDataLst>
            </p:nvPr>
          </p:nvSpPr>
          <p:spPr>
            <a:xfrm>
              <a:off x="2903220" y="3325083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8" name="Background [-1]" hidden="1"/>
            <p:cNvSpPr>
              <a:spLocks/>
            </p:cNvSpPr>
            <p:nvPr>
              <p:custDataLst>
                <p:tags r:id="rId94"/>
              </p:custDataLst>
            </p:nvPr>
          </p:nvSpPr>
          <p:spPr>
            <a:xfrm>
              <a:off x="2903220" y="3414615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9" name="Mark 0% [1+]" hidden="1"/>
            <p:cNvSpPr>
              <a:spLocks/>
            </p:cNvSpPr>
            <p:nvPr>
              <p:custDataLst>
                <p:tags r:id="rId95"/>
              </p:custDataLst>
            </p:nvPr>
          </p:nvSpPr>
          <p:spPr>
            <a:xfrm>
              <a:off x="2903220" y="3414616"/>
              <a:ext cx="182880" cy="338554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0" name="Mark 10% [1+]" hidden="1"/>
            <p:cNvSpPr>
              <a:spLocks/>
            </p:cNvSpPr>
            <p:nvPr>
              <p:custDataLst>
                <p:tags r:id="rId96"/>
              </p:custDataLst>
            </p:nvPr>
          </p:nvSpPr>
          <p:spPr>
            <a:xfrm>
              <a:off x="2903220" y="3414616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1" name="Mark 20% [2+]" hidden="1"/>
            <p:cNvSpPr>
              <a:spLocks/>
            </p:cNvSpPr>
            <p:nvPr>
              <p:custDataLst>
                <p:tags r:id="rId97"/>
              </p:custDataLst>
            </p:nvPr>
          </p:nvSpPr>
          <p:spPr>
            <a:xfrm>
              <a:off x="2903220" y="3325083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2" name="Mark 30% [3+]" hidden="1"/>
            <p:cNvSpPr>
              <a:spLocks/>
            </p:cNvSpPr>
            <p:nvPr>
              <p:custDataLst>
                <p:tags r:id="rId98"/>
              </p:custDataLst>
            </p:nvPr>
          </p:nvSpPr>
          <p:spPr>
            <a:xfrm>
              <a:off x="2903220" y="3235550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3" name="Mark 40% [4+]" hidden="1"/>
            <p:cNvSpPr>
              <a:spLocks/>
            </p:cNvSpPr>
            <p:nvPr>
              <p:custDataLst>
                <p:tags r:id="rId99"/>
              </p:custDataLst>
            </p:nvPr>
          </p:nvSpPr>
          <p:spPr>
            <a:xfrm>
              <a:off x="2903220" y="3146018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4" name="Mark 50% [5+]" hidden="1"/>
            <p:cNvSpPr>
              <a:spLocks/>
            </p:cNvSpPr>
            <p:nvPr>
              <p:custDataLst>
                <p:tags r:id="rId100"/>
              </p:custDataLst>
            </p:nvPr>
          </p:nvSpPr>
          <p:spPr>
            <a:xfrm>
              <a:off x="2903220" y="3056485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5" name="Mark 60% [6+]" hidden="1"/>
            <p:cNvSpPr>
              <a:spLocks/>
            </p:cNvSpPr>
            <p:nvPr>
              <p:custDataLst>
                <p:tags r:id="rId101"/>
              </p:custDataLst>
            </p:nvPr>
          </p:nvSpPr>
          <p:spPr>
            <a:xfrm>
              <a:off x="2903220" y="2966952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6" name="Mark 70% [7+]" hidden="1"/>
            <p:cNvSpPr>
              <a:spLocks/>
            </p:cNvSpPr>
            <p:nvPr>
              <p:custDataLst>
                <p:tags r:id="rId102"/>
              </p:custDataLst>
            </p:nvPr>
          </p:nvSpPr>
          <p:spPr>
            <a:xfrm>
              <a:off x="2903220" y="2877419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7" name="Mark 80% [8+]" hidden="1"/>
            <p:cNvSpPr>
              <a:spLocks/>
            </p:cNvSpPr>
            <p:nvPr>
              <p:custDataLst>
                <p:tags r:id="rId103"/>
              </p:custDataLst>
            </p:nvPr>
          </p:nvSpPr>
          <p:spPr>
            <a:xfrm>
              <a:off x="2903220" y="2787886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8" name="Mark 90% [9+]" hidden="1"/>
            <p:cNvSpPr>
              <a:spLocks/>
            </p:cNvSpPr>
            <p:nvPr>
              <p:custDataLst>
                <p:tags r:id="rId104"/>
              </p:custDataLst>
            </p:nvPr>
          </p:nvSpPr>
          <p:spPr>
            <a:xfrm>
              <a:off x="2903220" y="2698353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9" name="Mark 100% [10+]" hidden="1"/>
            <p:cNvSpPr/>
            <p:nvPr>
              <p:custDataLst>
                <p:tags r:id="rId105"/>
              </p:custDataLst>
            </p:nvPr>
          </p:nvSpPr>
          <p:spPr>
            <a:xfrm>
              <a:off x="2903220" y="2608820"/>
              <a:ext cx="182880" cy="338554"/>
            </a:xfrm>
            <a:prstGeom prst="rect">
              <a:avLst/>
            </a:prstGeom>
            <a:solidFill>
              <a:srgbClr val="4A7DB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30" name="Switch 2" hidden="1"/>
          <p:cNvGrpSpPr>
            <a:grpSpLocks noChangeAspect="1"/>
          </p:cNvGrpSpPr>
          <p:nvPr userDrawn="1">
            <p:custDataLst>
              <p:tags r:id="rId37"/>
            </p:custDataLst>
          </p:nvPr>
        </p:nvGrpSpPr>
        <p:grpSpPr>
          <a:xfrm>
            <a:off x="12348308" y="-93763"/>
            <a:ext cx="618978" cy="476071"/>
            <a:chOff x="3505681" y="2835546"/>
            <a:chExt cx="502920" cy="476071"/>
          </a:xfrm>
        </p:grpSpPr>
        <p:sp>
          <p:nvSpPr>
            <p:cNvPr id="31" name="Background [1]" hidden="1"/>
            <p:cNvSpPr>
              <a:spLocks/>
            </p:cNvSpPr>
            <p:nvPr>
              <p:custDataLst>
                <p:tags r:id="rId81"/>
              </p:custDataLst>
            </p:nvPr>
          </p:nvSpPr>
          <p:spPr>
            <a:xfrm>
              <a:off x="3505681" y="2835546"/>
              <a:ext cx="502920" cy="476071"/>
            </a:xfrm>
            <a:prstGeom prst="roundRect">
              <a:avLst>
                <a:gd name="adj" fmla="val 50000"/>
              </a:avLst>
            </a:prstGeom>
            <a:solidFill>
              <a:srgbClr val="68A490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32" name="Knob [1]" hidden="1"/>
            <p:cNvSpPr>
              <a:spLocks/>
            </p:cNvSpPr>
            <p:nvPr>
              <p:custDataLst>
                <p:tags r:id="rId82"/>
              </p:custDataLst>
            </p:nvPr>
          </p:nvSpPr>
          <p:spPr>
            <a:xfrm>
              <a:off x="3715993" y="2835546"/>
              <a:ext cx="292608" cy="4760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33" name="Background [0]" hidden="1"/>
            <p:cNvSpPr>
              <a:spLocks/>
            </p:cNvSpPr>
            <p:nvPr>
              <p:custDataLst>
                <p:tags r:id="rId83"/>
              </p:custDataLst>
            </p:nvPr>
          </p:nvSpPr>
          <p:spPr>
            <a:xfrm>
              <a:off x="3505681" y="2835546"/>
              <a:ext cx="502920" cy="47607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35" name="Knob [0]" hidden="1"/>
            <p:cNvSpPr>
              <a:spLocks/>
            </p:cNvSpPr>
            <p:nvPr>
              <p:custDataLst>
                <p:tags r:id="rId84"/>
              </p:custDataLst>
            </p:nvPr>
          </p:nvSpPr>
          <p:spPr>
            <a:xfrm>
              <a:off x="3505681" y="2835546"/>
              <a:ext cx="292608" cy="4760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36" name="Harvey 4" hidden="1"/>
          <p:cNvGrpSpPr>
            <a:grpSpLocks noChangeAspect="1"/>
          </p:cNvGrpSpPr>
          <p:nvPr userDrawn="1">
            <p:custDataLst>
              <p:tags r:id="rId38"/>
            </p:custDataLst>
          </p:nvPr>
        </p:nvGrpSpPr>
        <p:grpSpPr>
          <a:xfrm>
            <a:off x="12348308" y="0"/>
            <a:ext cx="360133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37" name="Harvey 0/4 [0]" hidden="1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Harvey 1/4 [1]" hidden="1"/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9" name="Harvey 2/4 [2]" hidden="1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0" name="Harvey 3/4 [3]" hidden="1"/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1" name="Harvey 4/4 [4]" hidden="1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Harvey 3" hidden="1"/>
          <p:cNvGrpSpPr>
            <a:grpSpLocks noChangeAspect="1"/>
          </p:cNvGrpSpPr>
          <p:nvPr userDrawn="1">
            <p:custDataLst>
              <p:tags r:id="rId39"/>
            </p:custDataLst>
          </p:nvPr>
        </p:nvGrpSpPr>
        <p:grpSpPr>
          <a:xfrm>
            <a:off x="12348308" y="0"/>
            <a:ext cx="360133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43" name="Harvey 0/3 [0]" hidden="1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" name="Harvey 1/3 [1]" hidden="1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Harvey 2/3 [2]" hidden="1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Harvey 3/3 [3]" hidden="1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Harvey 8" hidden="1"/>
          <p:cNvGrpSpPr>
            <a:grpSpLocks noChangeAspect="1"/>
          </p:cNvGrpSpPr>
          <p:nvPr userDrawn="1">
            <p:custDataLst>
              <p:tags r:id="rId40"/>
            </p:custDataLst>
          </p:nvPr>
        </p:nvGrpSpPr>
        <p:grpSpPr>
          <a:xfrm>
            <a:off x="12348308" y="0"/>
            <a:ext cx="360133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48" name="Harvey 0/8 [0]" hidden="1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9" name="Harvey 1/8 [1]" hidden="1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0" name="Harvey 2/8 [2]" hidden="1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1" name="Harvey 3/8 [3]" hidden="1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2" name="Harvey 4/8 [4]" hidden="1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3" name="Harvey 5/8 [5]" hidden="1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4" name="Harvey 6/8 [6]" hidden="1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5" name="Harvey 7/8 [7]" hidden="1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6" name="Harvey 8/8 [8]" hidden="1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Traffic Light" hidden="1"/>
          <p:cNvGrpSpPr>
            <a:grpSpLocks noChangeAspect="1"/>
          </p:cNvGrpSpPr>
          <p:nvPr userDrawn="1">
            <p:custDataLst>
              <p:tags r:id="rId41"/>
            </p:custDataLst>
          </p:nvPr>
        </p:nvGrpSpPr>
        <p:grpSpPr>
          <a:xfrm>
            <a:off x="12348308" y="1"/>
            <a:ext cx="135564" cy="398071"/>
            <a:chOff x="1906870" y="3585421"/>
            <a:chExt cx="194380" cy="702496"/>
          </a:xfrm>
        </p:grpSpPr>
        <p:sp>
          <p:nvSpPr>
            <p:cNvPr id="58" name="Top [0+]" hidden="1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906870" y="3585421"/>
              <a:ext cx="194380" cy="1943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59" name="Center [0+]" hidden="1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906870" y="3839479"/>
              <a:ext cx="194380" cy="1943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0" name="Bottom [0+]" hidden="1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906870" y="4093537"/>
              <a:ext cx="194380" cy="1943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1" name="1 [1]" hidden="1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906870" y="3585421"/>
              <a:ext cx="194380" cy="194380"/>
            </a:xfrm>
            <a:prstGeom prst="ellipse">
              <a:avLst/>
            </a:prstGeom>
            <a:solidFill>
              <a:srgbClr val="D6553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2" name="2 [2]" hidden="1"/>
            <p:cNvSpPr>
              <a:spLocks noChangeAspect="1"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906870" y="3585421"/>
              <a:ext cx="194380" cy="194380"/>
            </a:xfrm>
            <a:prstGeom prst="ellipse">
              <a:avLst/>
            </a:prstGeom>
            <a:solidFill>
              <a:srgbClr val="D6553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3" name="2 [2]" hidden="1"/>
            <p:cNvSpPr>
              <a:spLocks noChangeAspect="1"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906870" y="3839479"/>
              <a:ext cx="194380" cy="194380"/>
            </a:xfrm>
            <a:prstGeom prst="ellipse">
              <a:avLst/>
            </a:prstGeom>
            <a:solidFill>
              <a:srgbClr val="EAC28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4" name="3 [3]" hidden="1"/>
            <p:cNvSpPr>
              <a:spLocks noChangeAspect="1"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906870" y="3839479"/>
              <a:ext cx="194380" cy="194380"/>
            </a:xfrm>
            <a:prstGeom prst="ellipse">
              <a:avLst/>
            </a:prstGeom>
            <a:solidFill>
              <a:srgbClr val="FFC0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5" name="4 [4]" hidden="1"/>
            <p:cNvSpPr>
              <a:spLocks noChangeAspect="1"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906870" y="3839479"/>
              <a:ext cx="194380" cy="194380"/>
            </a:xfrm>
            <a:prstGeom prst="ellipse">
              <a:avLst/>
            </a:prstGeom>
            <a:solidFill>
              <a:srgbClr val="FFC0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6" name="4 [4]" hidden="1"/>
            <p:cNvSpPr>
              <a:spLocks noChangeAspect="1"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906870" y="4093537"/>
              <a:ext cx="194380" cy="194380"/>
            </a:xfrm>
            <a:prstGeom prst="ellipse">
              <a:avLst/>
            </a:prstGeom>
            <a:solidFill>
              <a:srgbClr val="68A49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7" name="5 [5]" hidden="1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06870" y="4093537"/>
              <a:ext cx="194380" cy="194380"/>
            </a:xfrm>
            <a:prstGeom prst="ellipse">
              <a:avLst/>
            </a:prstGeom>
            <a:solidFill>
              <a:srgbClr val="68A49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8" name="6 [6]" hidden="1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06870" y="3585421"/>
              <a:ext cx="194380" cy="194380"/>
            </a:xfrm>
            <a:prstGeom prst="ellipse">
              <a:avLst/>
            </a:prstGeom>
            <a:solidFill>
              <a:srgbClr val="D6553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9" name="6 [6]" hidden="1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06870" y="3839479"/>
              <a:ext cx="194380" cy="194380"/>
            </a:xfrm>
            <a:prstGeom prst="ellipse">
              <a:avLst/>
            </a:prstGeom>
            <a:solidFill>
              <a:srgbClr val="EAC28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0" name="6 [6]" hidden="1"/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06870" y="4093537"/>
              <a:ext cx="194380" cy="194380"/>
            </a:xfrm>
            <a:prstGeom prst="ellipse">
              <a:avLst/>
            </a:prstGeom>
            <a:solidFill>
              <a:srgbClr val="68A49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1" name="Gauge 3" hidden="1"/>
          <p:cNvGrpSpPr>
            <a:grpSpLocks noChangeAspect="1"/>
          </p:cNvGrpSpPr>
          <p:nvPr userDrawn="1">
            <p:custDataLst>
              <p:tags r:id="rId42"/>
            </p:custDataLst>
          </p:nvPr>
        </p:nvGrpSpPr>
        <p:grpSpPr>
          <a:xfrm>
            <a:off x="12348308" y="1"/>
            <a:ext cx="716263" cy="281343"/>
            <a:chOff x="1939925" y="2867025"/>
            <a:chExt cx="1773238" cy="857250"/>
          </a:xfrm>
        </p:grpSpPr>
        <p:sp>
          <p:nvSpPr>
            <p:cNvPr id="72" name="Background [-1]" hidden="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939925" y="2867025"/>
              <a:ext cx="1773238" cy="857250"/>
            </a:xfrm>
            <a:custGeom>
              <a:avLst/>
              <a:gdLst>
                <a:gd name="T0" fmla="*/ 2231 w 4464"/>
                <a:gd name="T1" fmla="*/ 0 h 2158"/>
                <a:gd name="T2" fmla="*/ 2139 w 4464"/>
                <a:gd name="T3" fmla="*/ 2 h 2158"/>
                <a:gd name="T4" fmla="*/ 1954 w 4464"/>
                <a:gd name="T5" fmla="*/ 16 h 2158"/>
                <a:gd name="T6" fmla="*/ 1773 w 4464"/>
                <a:gd name="T7" fmla="*/ 45 h 2158"/>
                <a:gd name="T8" fmla="*/ 1595 w 4464"/>
                <a:gd name="T9" fmla="*/ 87 h 2158"/>
                <a:gd name="T10" fmla="*/ 1424 w 4464"/>
                <a:gd name="T11" fmla="*/ 142 h 2158"/>
                <a:gd name="T12" fmla="*/ 1258 w 4464"/>
                <a:gd name="T13" fmla="*/ 209 h 2158"/>
                <a:gd name="T14" fmla="*/ 1096 w 4464"/>
                <a:gd name="T15" fmla="*/ 289 h 2158"/>
                <a:gd name="T16" fmla="*/ 942 w 4464"/>
                <a:gd name="T17" fmla="*/ 380 h 2158"/>
                <a:gd name="T18" fmla="*/ 797 w 4464"/>
                <a:gd name="T19" fmla="*/ 482 h 2158"/>
                <a:gd name="T20" fmla="*/ 658 w 4464"/>
                <a:gd name="T21" fmla="*/ 595 h 2158"/>
                <a:gd name="T22" fmla="*/ 528 w 4464"/>
                <a:gd name="T23" fmla="*/ 720 h 2158"/>
                <a:gd name="T24" fmla="*/ 408 w 4464"/>
                <a:gd name="T25" fmla="*/ 853 h 2158"/>
                <a:gd name="T26" fmla="*/ 298 w 4464"/>
                <a:gd name="T27" fmla="*/ 996 h 2158"/>
                <a:gd name="T28" fmla="*/ 198 w 4464"/>
                <a:gd name="T29" fmla="*/ 1147 h 2158"/>
                <a:gd name="T30" fmla="*/ 109 w 4464"/>
                <a:gd name="T31" fmla="*/ 1307 h 2158"/>
                <a:gd name="T32" fmla="*/ 32 w 4464"/>
                <a:gd name="T33" fmla="*/ 1476 h 2158"/>
                <a:gd name="T34" fmla="*/ 0 w 4464"/>
                <a:gd name="T35" fmla="*/ 1563 h 2158"/>
                <a:gd name="T36" fmla="*/ 1615 w 4464"/>
                <a:gd name="T37" fmla="*/ 2151 h 2158"/>
                <a:gd name="T38" fmla="*/ 1636 w 4464"/>
                <a:gd name="T39" fmla="*/ 2108 h 2158"/>
                <a:gd name="T40" fmla="*/ 1688 w 4464"/>
                <a:gd name="T41" fmla="*/ 2027 h 2158"/>
                <a:gd name="T42" fmla="*/ 1751 w 4464"/>
                <a:gd name="T43" fmla="*/ 1955 h 2158"/>
                <a:gd name="T44" fmla="*/ 1821 w 4464"/>
                <a:gd name="T45" fmla="*/ 1892 h 2158"/>
                <a:gd name="T46" fmla="*/ 1901 w 4464"/>
                <a:gd name="T47" fmla="*/ 1842 h 2158"/>
                <a:gd name="T48" fmla="*/ 1986 w 4464"/>
                <a:gd name="T49" fmla="*/ 1802 h 2158"/>
                <a:gd name="T50" fmla="*/ 2077 w 4464"/>
                <a:gd name="T51" fmla="*/ 1775 h 2158"/>
                <a:gd name="T52" fmla="*/ 2172 w 4464"/>
                <a:gd name="T53" fmla="*/ 1761 h 2158"/>
                <a:gd name="T54" fmla="*/ 2221 w 4464"/>
                <a:gd name="T55" fmla="*/ 1759 h 2158"/>
                <a:gd name="T56" fmla="*/ 2271 w 4464"/>
                <a:gd name="T57" fmla="*/ 1761 h 2158"/>
                <a:gd name="T58" fmla="*/ 2367 w 4464"/>
                <a:gd name="T59" fmla="*/ 1775 h 2158"/>
                <a:gd name="T60" fmla="*/ 2458 w 4464"/>
                <a:gd name="T61" fmla="*/ 1804 h 2158"/>
                <a:gd name="T62" fmla="*/ 2544 w 4464"/>
                <a:gd name="T63" fmla="*/ 1843 h 2158"/>
                <a:gd name="T64" fmla="*/ 2623 w 4464"/>
                <a:gd name="T65" fmla="*/ 1895 h 2158"/>
                <a:gd name="T66" fmla="*/ 2695 w 4464"/>
                <a:gd name="T67" fmla="*/ 1959 h 2158"/>
                <a:gd name="T68" fmla="*/ 2757 w 4464"/>
                <a:gd name="T69" fmla="*/ 2031 h 2158"/>
                <a:gd name="T70" fmla="*/ 2808 w 4464"/>
                <a:gd name="T71" fmla="*/ 2114 h 2158"/>
                <a:gd name="T72" fmla="*/ 2829 w 4464"/>
                <a:gd name="T73" fmla="*/ 2158 h 2158"/>
                <a:gd name="T74" fmla="*/ 4464 w 4464"/>
                <a:gd name="T75" fmla="*/ 1563 h 2158"/>
                <a:gd name="T76" fmla="*/ 4431 w 4464"/>
                <a:gd name="T77" fmla="*/ 1476 h 2158"/>
                <a:gd name="T78" fmla="*/ 4354 w 4464"/>
                <a:gd name="T79" fmla="*/ 1307 h 2158"/>
                <a:gd name="T80" fmla="*/ 4266 w 4464"/>
                <a:gd name="T81" fmla="*/ 1147 h 2158"/>
                <a:gd name="T82" fmla="*/ 4166 w 4464"/>
                <a:gd name="T83" fmla="*/ 996 h 2158"/>
                <a:gd name="T84" fmla="*/ 4055 w 4464"/>
                <a:gd name="T85" fmla="*/ 853 h 2158"/>
                <a:gd name="T86" fmla="*/ 3936 w 4464"/>
                <a:gd name="T87" fmla="*/ 720 h 2158"/>
                <a:gd name="T88" fmla="*/ 3805 w 4464"/>
                <a:gd name="T89" fmla="*/ 595 h 2158"/>
                <a:gd name="T90" fmla="*/ 3667 w 4464"/>
                <a:gd name="T91" fmla="*/ 482 h 2158"/>
                <a:gd name="T92" fmla="*/ 3520 w 4464"/>
                <a:gd name="T93" fmla="*/ 380 h 2158"/>
                <a:gd name="T94" fmla="*/ 3366 w 4464"/>
                <a:gd name="T95" fmla="*/ 289 h 2158"/>
                <a:gd name="T96" fmla="*/ 3206 w 4464"/>
                <a:gd name="T97" fmla="*/ 209 h 2158"/>
                <a:gd name="T98" fmla="*/ 3040 w 4464"/>
                <a:gd name="T99" fmla="*/ 142 h 2158"/>
                <a:gd name="T100" fmla="*/ 2867 w 4464"/>
                <a:gd name="T101" fmla="*/ 87 h 2158"/>
                <a:gd name="T102" fmla="*/ 2691 w 4464"/>
                <a:gd name="T103" fmla="*/ 45 h 2158"/>
                <a:gd name="T104" fmla="*/ 2510 w 4464"/>
                <a:gd name="T105" fmla="*/ 16 h 2158"/>
                <a:gd name="T106" fmla="*/ 2325 w 4464"/>
                <a:gd name="T107" fmla="*/ 2 h 2158"/>
                <a:gd name="T108" fmla="*/ 2231 w 4464"/>
                <a:gd name="T109" fmla="*/ 0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64" h="2158">
                  <a:moveTo>
                    <a:pt x="2231" y="0"/>
                  </a:moveTo>
                  <a:lnTo>
                    <a:pt x="2139" y="2"/>
                  </a:lnTo>
                  <a:lnTo>
                    <a:pt x="1954" y="16"/>
                  </a:lnTo>
                  <a:lnTo>
                    <a:pt x="1773" y="45"/>
                  </a:lnTo>
                  <a:lnTo>
                    <a:pt x="1595" y="87"/>
                  </a:lnTo>
                  <a:lnTo>
                    <a:pt x="1424" y="142"/>
                  </a:lnTo>
                  <a:lnTo>
                    <a:pt x="1258" y="209"/>
                  </a:lnTo>
                  <a:lnTo>
                    <a:pt x="1096" y="289"/>
                  </a:lnTo>
                  <a:lnTo>
                    <a:pt x="942" y="380"/>
                  </a:lnTo>
                  <a:lnTo>
                    <a:pt x="797" y="482"/>
                  </a:lnTo>
                  <a:lnTo>
                    <a:pt x="658" y="595"/>
                  </a:lnTo>
                  <a:lnTo>
                    <a:pt x="528" y="720"/>
                  </a:lnTo>
                  <a:lnTo>
                    <a:pt x="408" y="853"/>
                  </a:lnTo>
                  <a:lnTo>
                    <a:pt x="298" y="996"/>
                  </a:lnTo>
                  <a:lnTo>
                    <a:pt x="198" y="1147"/>
                  </a:lnTo>
                  <a:lnTo>
                    <a:pt x="109" y="1307"/>
                  </a:lnTo>
                  <a:lnTo>
                    <a:pt x="32" y="1476"/>
                  </a:lnTo>
                  <a:lnTo>
                    <a:pt x="0" y="1563"/>
                  </a:lnTo>
                  <a:lnTo>
                    <a:pt x="1615" y="2151"/>
                  </a:lnTo>
                  <a:lnTo>
                    <a:pt x="1636" y="2108"/>
                  </a:lnTo>
                  <a:lnTo>
                    <a:pt x="1688" y="2027"/>
                  </a:lnTo>
                  <a:lnTo>
                    <a:pt x="1751" y="1955"/>
                  </a:lnTo>
                  <a:lnTo>
                    <a:pt x="1821" y="1892"/>
                  </a:lnTo>
                  <a:lnTo>
                    <a:pt x="1901" y="1842"/>
                  </a:lnTo>
                  <a:lnTo>
                    <a:pt x="1986" y="1802"/>
                  </a:lnTo>
                  <a:lnTo>
                    <a:pt x="2077" y="1775"/>
                  </a:lnTo>
                  <a:lnTo>
                    <a:pt x="2172" y="1761"/>
                  </a:lnTo>
                  <a:lnTo>
                    <a:pt x="2221" y="1759"/>
                  </a:lnTo>
                  <a:lnTo>
                    <a:pt x="2271" y="1761"/>
                  </a:lnTo>
                  <a:lnTo>
                    <a:pt x="2367" y="1775"/>
                  </a:lnTo>
                  <a:lnTo>
                    <a:pt x="2458" y="1804"/>
                  </a:lnTo>
                  <a:lnTo>
                    <a:pt x="2544" y="1843"/>
                  </a:lnTo>
                  <a:lnTo>
                    <a:pt x="2623" y="1895"/>
                  </a:lnTo>
                  <a:lnTo>
                    <a:pt x="2695" y="1959"/>
                  </a:lnTo>
                  <a:lnTo>
                    <a:pt x="2757" y="2031"/>
                  </a:lnTo>
                  <a:lnTo>
                    <a:pt x="2808" y="2114"/>
                  </a:lnTo>
                  <a:lnTo>
                    <a:pt x="2829" y="2158"/>
                  </a:lnTo>
                  <a:lnTo>
                    <a:pt x="4464" y="1563"/>
                  </a:lnTo>
                  <a:lnTo>
                    <a:pt x="4431" y="1476"/>
                  </a:lnTo>
                  <a:lnTo>
                    <a:pt x="4354" y="1307"/>
                  </a:lnTo>
                  <a:lnTo>
                    <a:pt x="4266" y="1147"/>
                  </a:lnTo>
                  <a:lnTo>
                    <a:pt x="4166" y="996"/>
                  </a:lnTo>
                  <a:lnTo>
                    <a:pt x="4055" y="853"/>
                  </a:lnTo>
                  <a:lnTo>
                    <a:pt x="3936" y="720"/>
                  </a:lnTo>
                  <a:lnTo>
                    <a:pt x="3805" y="595"/>
                  </a:lnTo>
                  <a:lnTo>
                    <a:pt x="3667" y="482"/>
                  </a:lnTo>
                  <a:lnTo>
                    <a:pt x="3520" y="380"/>
                  </a:lnTo>
                  <a:lnTo>
                    <a:pt x="3366" y="289"/>
                  </a:lnTo>
                  <a:lnTo>
                    <a:pt x="3206" y="209"/>
                  </a:lnTo>
                  <a:lnTo>
                    <a:pt x="3040" y="142"/>
                  </a:lnTo>
                  <a:lnTo>
                    <a:pt x="2867" y="87"/>
                  </a:lnTo>
                  <a:lnTo>
                    <a:pt x="2691" y="45"/>
                  </a:lnTo>
                  <a:lnTo>
                    <a:pt x="2510" y="16"/>
                  </a:lnTo>
                  <a:lnTo>
                    <a:pt x="2325" y="2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rgbClr val="D9D9D9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Background Green [0]" hidden="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939925" y="2949574"/>
              <a:ext cx="785812" cy="771526"/>
            </a:xfrm>
            <a:custGeom>
              <a:avLst/>
              <a:gdLst>
                <a:gd name="T0" fmla="*/ 1265 w 1977"/>
                <a:gd name="T1" fmla="*/ 0 h 1945"/>
                <a:gd name="T2" fmla="*/ 1156 w 1977"/>
                <a:gd name="T3" fmla="*/ 52 h 1945"/>
                <a:gd name="T4" fmla="*/ 949 w 1977"/>
                <a:gd name="T5" fmla="*/ 170 h 1945"/>
                <a:gd name="T6" fmla="*/ 755 w 1977"/>
                <a:gd name="T7" fmla="*/ 308 h 1945"/>
                <a:gd name="T8" fmla="*/ 576 w 1977"/>
                <a:gd name="T9" fmla="*/ 464 h 1945"/>
                <a:gd name="T10" fmla="*/ 415 w 1977"/>
                <a:gd name="T11" fmla="*/ 638 h 1945"/>
                <a:gd name="T12" fmla="*/ 271 w 1977"/>
                <a:gd name="T13" fmla="*/ 827 h 1945"/>
                <a:gd name="T14" fmla="*/ 146 w 1977"/>
                <a:gd name="T15" fmla="*/ 1030 h 1945"/>
                <a:gd name="T16" fmla="*/ 43 w 1977"/>
                <a:gd name="T17" fmla="*/ 1245 h 1945"/>
                <a:gd name="T18" fmla="*/ 0 w 1977"/>
                <a:gd name="T19" fmla="*/ 1357 h 1945"/>
                <a:gd name="T20" fmla="*/ 1615 w 1977"/>
                <a:gd name="T21" fmla="*/ 1945 h 1945"/>
                <a:gd name="T22" fmla="*/ 1629 w 1977"/>
                <a:gd name="T23" fmla="*/ 1915 h 1945"/>
                <a:gd name="T24" fmla="*/ 1661 w 1977"/>
                <a:gd name="T25" fmla="*/ 1860 h 1945"/>
                <a:gd name="T26" fmla="*/ 1717 w 1977"/>
                <a:gd name="T27" fmla="*/ 1782 h 1945"/>
                <a:gd name="T28" fmla="*/ 1810 w 1977"/>
                <a:gd name="T29" fmla="*/ 1694 h 1945"/>
                <a:gd name="T30" fmla="*/ 1890 w 1977"/>
                <a:gd name="T31" fmla="*/ 1641 h 1945"/>
                <a:gd name="T32" fmla="*/ 1948 w 1977"/>
                <a:gd name="T33" fmla="*/ 1611 h 1945"/>
                <a:gd name="T34" fmla="*/ 1977 w 1977"/>
                <a:gd name="T35" fmla="*/ 1599 h 1945"/>
                <a:gd name="T36" fmla="*/ 1265 w 1977"/>
                <a:gd name="T37" fmla="*/ 0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77" h="1945">
                  <a:moveTo>
                    <a:pt x="1265" y="0"/>
                  </a:moveTo>
                  <a:lnTo>
                    <a:pt x="1156" y="52"/>
                  </a:lnTo>
                  <a:lnTo>
                    <a:pt x="949" y="170"/>
                  </a:lnTo>
                  <a:lnTo>
                    <a:pt x="755" y="308"/>
                  </a:lnTo>
                  <a:lnTo>
                    <a:pt x="576" y="464"/>
                  </a:lnTo>
                  <a:lnTo>
                    <a:pt x="415" y="638"/>
                  </a:lnTo>
                  <a:lnTo>
                    <a:pt x="271" y="827"/>
                  </a:lnTo>
                  <a:lnTo>
                    <a:pt x="146" y="1030"/>
                  </a:lnTo>
                  <a:lnTo>
                    <a:pt x="43" y="1245"/>
                  </a:lnTo>
                  <a:lnTo>
                    <a:pt x="0" y="1357"/>
                  </a:lnTo>
                  <a:lnTo>
                    <a:pt x="1615" y="1945"/>
                  </a:lnTo>
                  <a:lnTo>
                    <a:pt x="1629" y="1915"/>
                  </a:lnTo>
                  <a:lnTo>
                    <a:pt x="1661" y="1860"/>
                  </a:lnTo>
                  <a:lnTo>
                    <a:pt x="1717" y="1782"/>
                  </a:lnTo>
                  <a:lnTo>
                    <a:pt x="1810" y="1694"/>
                  </a:lnTo>
                  <a:lnTo>
                    <a:pt x="1890" y="1641"/>
                  </a:lnTo>
                  <a:lnTo>
                    <a:pt x="1948" y="1611"/>
                  </a:lnTo>
                  <a:lnTo>
                    <a:pt x="1977" y="1599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68A490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Background Yellow [1]" hidden="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43163" y="2867025"/>
              <a:ext cx="752475" cy="717550"/>
            </a:xfrm>
            <a:custGeom>
              <a:avLst/>
              <a:gdLst>
                <a:gd name="T0" fmla="*/ 922 w 1895"/>
                <a:gd name="T1" fmla="*/ 2 h 1809"/>
                <a:gd name="T2" fmla="*/ 802 w 1895"/>
                <a:gd name="T3" fmla="*/ 5 h 1809"/>
                <a:gd name="T4" fmla="*/ 567 w 1895"/>
                <a:gd name="T5" fmla="*/ 34 h 1809"/>
                <a:gd name="T6" fmla="*/ 335 w 1895"/>
                <a:gd name="T7" fmla="*/ 85 h 1809"/>
                <a:gd name="T8" fmla="*/ 110 w 1895"/>
                <a:gd name="T9" fmla="*/ 159 h 1809"/>
                <a:gd name="T10" fmla="*/ 0 w 1895"/>
                <a:gd name="T11" fmla="*/ 206 h 1809"/>
                <a:gd name="T12" fmla="*/ 712 w 1895"/>
                <a:gd name="T13" fmla="*/ 1805 h 1809"/>
                <a:gd name="T14" fmla="*/ 772 w 1895"/>
                <a:gd name="T15" fmla="*/ 1784 h 1809"/>
                <a:gd name="T16" fmla="*/ 894 w 1895"/>
                <a:gd name="T17" fmla="*/ 1761 h 1809"/>
                <a:gd name="T18" fmla="*/ 956 w 1895"/>
                <a:gd name="T19" fmla="*/ 1758 h 1809"/>
                <a:gd name="T20" fmla="*/ 988 w 1895"/>
                <a:gd name="T21" fmla="*/ 1759 h 1809"/>
                <a:gd name="T22" fmla="*/ 1053 w 1895"/>
                <a:gd name="T23" fmla="*/ 1765 h 1809"/>
                <a:gd name="T24" fmla="*/ 1115 w 1895"/>
                <a:gd name="T25" fmla="*/ 1778 h 1809"/>
                <a:gd name="T26" fmla="*/ 1178 w 1895"/>
                <a:gd name="T27" fmla="*/ 1796 h 1809"/>
                <a:gd name="T28" fmla="*/ 1208 w 1895"/>
                <a:gd name="T29" fmla="*/ 1809 h 1809"/>
                <a:gd name="T30" fmla="*/ 1895 w 1895"/>
                <a:gd name="T31" fmla="*/ 190 h 1809"/>
                <a:gd name="T32" fmla="*/ 1838 w 1895"/>
                <a:gd name="T33" fmla="*/ 166 h 1809"/>
                <a:gd name="T34" fmla="*/ 1720 w 1895"/>
                <a:gd name="T35" fmla="*/ 124 h 1809"/>
                <a:gd name="T36" fmla="*/ 1601 w 1895"/>
                <a:gd name="T37" fmla="*/ 87 h 1809"/>
                <a:gd name="T38" fmla="*/ 1480 w 1895"/>
                <a:gd name="T39" fmla="*/ 57 h 1809"/>
                <a:gd name="T40" fmla="*/ 1357 w 1895"/>
                <a:gd name="T41" fmla="*/ 33 h 1809"/>
                <a:gd name="T42" fmla="*/ 1234 w 1895"/>
                <a:gd name="T43" fmla="*/ 15 h 1809"/>
                <a:gd name="T44" fmla="*/ 1109 w 1895"/>
                <a:gd name="T45" fmla="*/ 5 h 1809"/>
                <a:gd name="T46" fmla="*/ 985 w 1895"/>
                <a:gd name="T47" fmla="*/ 0 h 1809"/>
                <a:gd name="T48" fmla="*/ 922 w 1895"/>
                <a:gd name="T49" fmla="*/ 2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5" h="1809">
                  <a:moveTo>
                    <a:pt x="922" y="2"/>
                  </a:moveTo>
                  <a:lnTo>
                    <a:pt x="802" y="5"/>
                  </a:lnTo>
                  <a:lnTo>
                    <a:pt x="567" y="34"/>
                  </a:lnTo>
                  <a:lnTo>
                    <a:pt x="335" y="85"/>
                  </a:lnTo>
                  <a:lnTo>
                    <a:pt x="110" y="159"/>
                  </a:lnTo>
                  <a:lnTo>
                    <a:pt x="0" y="206"/>
                  </a:lnTo>
                  <a:lnTo>
                    <a:pt x="712" y="1805"/>
                  </a:lnTo>
                  <a:lnTo>
                    <a:pt x="772" y="1784"/>
                  </a:lnTo>
                  <a:lnTo>
                    <a:pt x="894" y="1761"/>
                  </a:lnTo>
                  <a:lnTo>
                    <a:pt x="956" y="1758"/>
                  </a:lnTo>
                  <a:lnTo>
                    <a:pt x="988" y="1759"/>
                  </a:lnTo>
                  <a:lnTo>
                    <a:pt x="1053" y="1765"/>
                  </a:lnTo>
                  <a:lnTo>
                    <a:pt x="1115" y="1778"/>
                  </a:lnTo>
                  <a:lnTo>
                    <a:pt x="1178" y="1796"/>
                  </a:lnTo>
                  <a:lnTo>
                    <a:pt x="1208" y="1809"/>
                  </a:lnTo>
                  <a:lnTo>
                    <a:pt x="1895" y="190"/>
                  </a:lnTo>
                  <a:lnTo>
                    <a:pt x="1838" y="166"/>
                  </a:lnTo>
                  <a:lnTo>
                    <a:pt x="1720" y="124"/>
                  </a:lnTo>
                  <a:lnTo>
                    <a:pt x="1601" y="87"/>
                  </a:lnTo>
                  <a:lnTo>
                    <a:pt x="1480" y="57"/>
                  </a:lnTo>
                  <a:lnTo>
                    <a:pt x="1357" y="33"/>
                  </a:lnTo>
                  <a:lnTo>
                    <a:pt x="1234" y="15"/>
                  </a:lnTo>
                  <a:lnTo>
                    <a:pt x="1109" y="5"/>
                  </a:lnTo>
                  <a:lnTo>
                    <a:pt x="985" y="0"/>
                  </a:lnTo>
                  <a:lnTo>
                    <a:pt x="922" y="2"/>
                  </a:lnTo>
                  <a:close/>
                </a:path>
              </a:pathLst>
            </a:custGeom>
            <a:solidFill>
              <a:srgbClr val="EAC28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Background Red [2]" hidden="1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922588" y="2943225"/>
              <a:ext cx="790575" cy="781050"/>
            </a:xfrm>
            <a:custGeom>
              <a:avLst/>
              <a:gdLst>
                <a:gd name="T0" fmla="*/ 687 w 1991"/>
                <a:gd name="T1" fmla="*/ 0 h 1968"/>
                <a:gd name="T2" fmla="*/ 0 w 1991"/>
                <a:gd name="T3" fmla="*/ 1619 h 1968"/>
                <a:gd name="T4" fmla="*/ 29 w 1991"/>
                <a:gd name="T5" fmla="*/ 1631 h 1968"/>
                <a:gd name="T6" fmla="*/ 86 w 1991"/>
                <a:gd name="T7" fmla="*/ 1662 h 1968"/>
                <a:gd name="T8" fmla="*/ 166 w 1991"/>
                <a:gd name="T9" fmla="*/ 1715 h 1968"/>
                <a:gd name="T10" fmla="*/ 256 w 1991"/>
                <a:gd name="T11" fmla="*/ 1805 h 1968"/>
                <a:gd name="T12" fmla="*/ 313 w 1991"/>
                <a:gd name="T13" fmla="*/ 1882 h 1968"/>
                <a:gd name="T14" fmla="*/ 344 w 1991"/>
                <a:gd name="T15" fmla="*/ 1939 h 1968"/>
                <a:gd name="T16" fmla="*/ 357 w 1991"/>
                <a:gd name="T17" fmla="*/ 1968 h 1968"/>
                <a:gd name="T18" fmla="*/ 1991 w 1991"/>
                <a:gd name="T19" fmla="*/ 1373 h 1968"/>
                <a:gd name="T20" fmla="*/ 1970 w 1991"/>
                <a:gd name="T21" fmla="*/ 1316 h 1968"/>
                <a:gd name="T22" fmla="*/ 1922 w 1991"/>
                <a:gd name="T23" fmla="*/ 1202 h 1968"/>
                <a:gd name="T24" fmla="*/ 1868 w 1991"/>
                <a:gd name="T25" fmla="*/ 1093 h 1968"/>
                <a:gd name="T26" fmla="*/ 1809 w 1991"/>
                <a:gd name="T27" fmla="*/ 985 h 1968"/>
                <a:gd name="T28" fmla="*/ 1745 w 1991"/>
                <a:gd name="T29" fmla="*/ 883 h 1968"/>
                <a:gd name="T30" fmla="*/ 1676 w 1991"/>
                <a:gd name="T31" fmla="*/ 783 h 1968"/>
                <a:gd name="T32" fmla="*/ 1564 w 1991"/>
                <a:gd name="T33" fmla="*/ 641 h 1968"/>
                <a:gd name="T34" fmla="*/ 1397 w 1991"/>
                <a:gd name="T35" fmla="*/ 464 h 1968"/>
                <a:gd name="T36" fmla="*/ 1260 w 1991"/>
                <a:gd name="T37" fmla="*/ 345 h 1968"/>
                <a:gd name="T38" fmla="*/ 1164 w 1991"/>
                <a:gd name="T39" fmla="*/ 271 h 1968"/>
                <a:gd name="T40" fmla="*/ 1064 w 1991"/>
                <a:gd name="T41" fmla="*/ 202 h 1968"/>
                <a:gd name="T42" fmla="*/ 961 w 1991"/>
                <a:gd name="T43" fmla="*/ 137 h 1968"/>
                <a:gd name="T44" fmla="*/ 854 w 1991"/>
                <a:gd name="T45" fmla="*/ 78 h 1968"/>
                <a:gd name="T46" fmla="*/ 744 w 1991"/>
                <a:gd name="T47" fmla="*/ 25 h 1968"/>
                <a:gd name="T48" fmla="*/ 687 w 1991"/>
                <a:gd name="T4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1" h="1968">
                  <a:moveTo>
                    <a:pt x="687" y="0"/>
                  </a:moveTo>
                  <a:lnTo>
                    <a:pt x="0" y="1619"/>
                  </a:lnTo>
                  <a:lnTo>
                    <a:pt x="29" y="1631"/>
                  </a:lnTo>
                  <a:lnTo>
                    <a:pt x="86" y="1662"/>
                  </a:lnTo>
                  <a:lnTo>
                    <a:pt x="166" y="1715"/>
                  </a:lnTo>
                  <a:lnTo>
                    <a:pt x="256" y="1805"/>
                  </a:lnTo>
                  <a:lnTo>
                    <a:pt x="313" y="1882"/>
                  </a:lnTo>
                  <a:lnTo>
                    <a:pt x="344" y="1939"/>
                  </a:lnTo>
                  <a:lnTo>
                    <a:pt x="357" y="1968"/>
                  </a:lnTo>
                  <a:lnTo>
                    <a:pt x="1991" y="1373"/>
                  </a:lnTo>
                  <a:lnTo>
                    <a:pt x="1970" y="1316"/>
                  </a:lnTo>
                  <a:lnTo>
                    <a:pt x="1922" y="1202"/>
                  </a:lnTo>
                  <a:lnTo>
                    <a:pt x="1868" y="1093"/>
                  </a:lnTo>
                  <a:lnTo>
                    <a:pt x="1809" y="985"/>
                  </a:lnTo>
                  <a:lnTo>
                    <a:pt x="1745" y="883"/>
                  </a:lnTo>
                  <a:lnTo>
                    <a:pt x="1676" y="783"/>
                  </a:lnTo>
                  <a:lnTo>
                    <a:pt x="1564" y="641"/>
                  </a:lnTo>
                  <a:lnTo>
                    <a:pt x="1397" y="464"/>
                  </a:lnTo>
                  <a:lnTo>
                    <a:pt x="1260" y="345"/>
                  </a:lnTo>
                  <a:lnTo>
                    <a:pt x="1164" y="271"/>
                  </a:lnTo>
                  <a:lnTo>
                    <a:pt x="1064" y="202"/>
                  </a:lnTo>
                  <a:lnTo>
                    <a:pt x="961" y="137"/>
                  </a:lnTo>
                  <a:lnTo>
                    <a:pt x="854" y="78"/>
                  </a:lnTo>
                  <a:lnTo>
                    <a:pt x="744" y="25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D6553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Needle Red [2]" hidden="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986088" y="3262313"/>
              <a:ext cx="401638" cy="385763"/>
            </a:xfrm>
            <a:custGeom>
              <a:avLst/>
              <a:gdLst>
                <a:gd name="T0" fmla="*/ 1013 w 1013"/>
                <a:gd name="T1" fmla="*/ 0 h 975"/>
                <a:gd name="T2" fmla="*/ 553 w 1013"/>
                <a:gd name="T3" fmla="*/ 115 h 975"/>
                <a:gd name="T4" fmla="*/ 684 w 1013"/>
                <a:gd name="T5" fmla="*/ 250 h 975"/>
                <a:gd name="T6" fmla="*/ 0 w 1013"/>
                <a:gd name="T7" fmla="*/ 909 h 975"/>
                <a:gd name="T8" fmla="*/ 37 w 1013"/>
                <a:gd name="T9" fmla="*/ 940 h 975"/>
                <a:gd name="T10" fmla="*/ 71 w 1013"/>
                <a:gd name="T11" fmla="*/ 975 h 975"/>
                <a:gd name="T12" fmla="*/ 750 w 1013"/>
                <a:gd name="T13" fmla="*/ 318 h 975"/>
                <a:gd name="T14" fmla="*/ 882 w 1013"/>
                <a:gd name="T15" fmla="*/ 455 h 975"/>
                <a:gd name="T16" fmla="*/ 1013 w 1013"/>
                <a:gd name="T17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3" h="975">
                  <a:moveTo>
                    <a:pt x="1013" y="0"/>
                  </a:moveTo>
                  <a:lnTo>
                    <a:pt x="553" y="115"/>
                  </a:lnTo>
                  <a:lnTo>
                    <a:pt x="684" y="250"/>
                  </a:lnTo>
                  <a:lnTo>
                    <a:pt x="0" y="909"/>
                  </a:lnTo>
                  <a:lnTo>
                    <a:pt x="37" y="940"/>
                  </a:lnTo>
                  <a:lnTo>
                    <a:pt x="71" y="975"/>
                  </a:lnTo>
                  <a:lnTo>
                    <a:pt x="750" y="318"/>
                  </a:lnTo>
                  <a:lnTo>
                    <a:pt x="882" y="455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Needle Yellow [1]" hidden="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732088" y="3036888"/>
              <a:ext cx="188913" cy="530225"/>
            </a:xfrm>
            <a:custGeom>
              <a:avLst/>
              <a:gdLst>
                <a:gd name="T0" fmla="*/ 236 w 474"/>
                <a:gd name="T1" fmla="*/ 0 h 1336"/>
                <a:gd name="T2" fmla="*/ 0 w 474"/>
                <a:gd name="T3" fmla="*/ 410 h 1336"/>
                <a:gd name="T4" fmla="*/ 188 w 474"/>
                <a:gd name="T5" fmla="*/ 410 h 1336"/>
                <a:gd name="T6" fmla="*/ 188 w 474"/>
                <a:gd name="T7" fmla="*/ 1334 h 1336"/>
                <a:gd name="T8" fmla="*/ 207 w 474"/>
                <a:gd name="T9" fmla="*/ 1334 h 1336"/>
                <a:gd name="T10" fmla="*/ 226 w 474"/>
                <a:gd name="T11" fmla="*/ 1332 h 1336"/>
                <a:gd name="T12" fmla="*/ 255 w 474"/>
                <a:gd name="T13" fmla="*/ 1334 h 1336"/>
                <a:gd name="T14" fmla="*/ 283 w 474"/>
                <a:gd name="T15" fmla="*/ 1336 h 1336"/>
                <a:gd name="T16" fmla="*/ 283 w 474"/>
                <a:gd name="T17" fmla="*/ 410 h 1336"/>
                <a:gd name="T18" fmla="*/ 474 w 474"/>
                <a:gd name="T19" fmla="*/ 410 h 1336"/>
                <a:gd name="T20" fmla="*/ 236 w 474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1336">
                  <a:moveTo>
                    <a:pt x="236" y="0"/>
                  </a:moveTo>
                  <a:lnTo>
                    <a:pt x="0" y="410"/>
                  </a:lnTo>
                  <a:lnTo>
                    <a:pt x="188" y="410"/>
                  </a:lnTo>
                  <a:lnTo>
                    <a:pt x="188" y="1334"/>
                  </a:lnTo>
                  <a:lnTo>
                    <a:pt x="207" y="1334"/>
                  </a:lnTo>
                  <a:lnTo>
                    <a:pt x="226" y="1332"/>
                  </a:lnTo>
                  <a:lnTo>
                    <a:pt x="255" y="1334"/>
                  </a:lnTo>
                  <a:lnTo>
                    <a:pt x="283" y="1336"/>
                  </a:lnTo>
                  <a:lnTo>
                    <a:pt x="283" y="410"/>
                  </a:lnTo>
                  <a:lnTo>
                    <a:pt x="474" y="41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Needle Green [0]" hidden="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257425" y="3260725"/>
              <a:ext cx="400050" cy="387350"/>
            </a:xfrm>
            <a:custGeom>
              <a:avLst/>
              <a:gdLst>
                <a:gd name="T0" fmla="*/ 0 w 1010"/>
                <a:gd name="T1" fmla="*/ 0 h 977"/>
                <a:gd name="T2" fmla="*/ 131 w 1010"/>
                <a:gd name="T3" fmla="*/ 456 h 977"/>
                <a:gd name="T4" fmla="*/ 261 w 1010"/>
                <a:gd name="T5" fmla="*/ 320 h 977"/>
                <a:gd name="T6" fmla="*/ 941 w 1010"/>
                <a:gd name="T7" fmla="*/ 977 h 977"/>
                <a:gd name="T8" fmla="*/ 975 w 1010"/>
                <a:gd name="T9" fmla="*/ 942 h 977"/>
                <a:gd name="T10" fmla="*/ 1010 w 1010"/>
                <a:gd name="T11" fmla="*/ 911 h 977"/>
                <a:gd name="T12" fmla="*/ 328 w 1010"/>
                <a:gd name="T13" fmla="*/ 252 h 977"/>
                <a:gd name="T14" fmla="*/ 460 w 1010"/>
                <a:gd name="T15" fmla="*/ 116 h 977"/>
                <a:gd name="T16" fmla="*/ 0 w 1010"/>
                <a:gd name="T1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0" h="977">
                  <a:moveTo>
                    <a:pt x="0" y="0"/>
                  </a:moveTo>
                  <a:lnTo>
                    <a:pt x="131" y="456"/>
                  </a:lnTo>
                  <a:lnTo>
                    <a:pt x="261" y="320"/>
                  </a:lnTo>
                  <a:lnTo>
                    <a:pt x="941" y="977"/>
                  </a:lnTo>
                  <a:lnTo>
                    <a:pt x="975" y="942"/>
                  </a:lnTo>
                  <a:lnTo>
                    <a:pt x="1010" y="911"/>
                  </a:lnTo>
                  <a:lnTo>
                    <a:pt x="328" y="252"/>
                  </a:lnTo>
                  <a:lnTo>
                    <a:pt x="46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780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6" orient="horz" pos="232">
          <p15:clr>
            <a:srgbClr val="F26B43"/>
          </p15:clr>
        </p15:guide>
        <p15:guide id="8" orient="horz" pos="4088">
          <p15:clr>
            <a:srgbClr val="F26B43"/>
          </p15:clr>
        </p15:guide>
        <p15:guide id="9" orient="horz" pos="2228">
          <p15:clr>
            <a:srgbClr val="F26B43"/>
          </p15:clr>
        </p15:guide>
        <p15:guide id="10" orient="horz" pos="2092">
          <p15:clr>
            <a:srgbClr val="F26B43"/>
          </p15:clr>
        </p15:guide>
        <p15:guide id="11" pos="3188">
          <p15:clr>
            <a:srgbClr val="F26B43"/>
          </p15:clr>
        </p15:guide>
        <p15:guide id="12" pos="3052">
          <p15:clr>
            <a:srgbClr val="F26B43"/>
          </p15:clr>
        </p15:guide>
        <p15:guide id="13" pos="6130">
          <p15:clr>
            <a:srgbClr val="F26B43"/>
          </p15:clr>
        </p15:guide>
        <p15:guide id="14" pos="5910">
          <p15:clr>
            <a:srgbClr val="F26B43"/>
          </p15:clr>
        </p15:guide>
        <p15:guide id="15" orient="horz" pos="4201">
          <p15:clr>
            <a:srgbClr val="F26B43"/>
          </p15:clr>
        </p15:guide>
        <p15:guide id="16" orient="horz" pos="346">
          <p15:clr>
            <a:srgbClr val="F26B43"/>
          </p15:clr>
        </p15:guide>
        <p15:guide id="17" orient="horz" pos="845">
          <p15:clr>
            <a:srgbClr val="F26B43"/>
          </p15:clr>
        </p15:guide>
        <p15:guide id="18" orient="horz" pos="414">
          <p15:clr>
            <a:srgbClr val="F26B43"/>
          </p15:clr>
        </p15:guide>
        <p15:guide id="19" orient="horz" pos="1003">
          <p15:clr>
            <a:srgbClr val="F26B43"/>
          </p15:clr>
        </p15:guide>
        <p15:guide id="20" orient="horz" pos="3974">
          <p15:clr>
            <a:srgbClr val="F26B43"/>
          </p15:clr>
        </p15:guide>
        <p15:guide id="21" pos="1805">
          <p15:clr>
            <a:srgbClr val="F26B43"/>
          </p15:clr>
        </p15:guide>
        <p15:guide id="22" pos="2099">
          <p15:clr>
            <a:srgbClr val="F26B43"/>
          </p15:clr>
        </p15:guide>
        <p15:guide id="23" pos="3914">
          <p15:clr>
            <a:srgbClr val="F26B43"/>
          </p15:clr>
        </p15:guide>
        <p15:guide id="24" pos="3982">
          <p15:clr>
            <a:srgbClr val="F26B43"/>
          </p15:clr>
        </p15:guide>
        <p15:guide id="25" orient="horz" pos="1706">
          <p15:clr>
            <a:srgbClr val="F26B43"/>
          </p15:clr>
        </p15:guide>
        <p15:guide id="26" orient="horz" pos="1820">
          <p15:clr>
            <a:srgbClr val="F26B43"/>
          </p15:clr>
        </p15:guide>
        <p15:guide id="27" orient="horz" pos="2727">
          <p15:clr>
            <a:srgbClr val="F26B43"/>
          </p15:clr>
        </p15:guide>
        <p15:guide id="28" orient="horz" pos="2840">
          <p15:clr>
            <a:srgbClr val="F26B43"/>
          </p15:clr>
        </p15:guide>
        <p15:guide id="29" pos="2213">
          <p15:clr>
            <a:srgbClr val="F26B43"/>
          </p15:clr>
        </p15:guide>
        <p15:guide id="30" orient="horz" pos="3680">
          <p15:clr>
            <a:srgbClr val="F26B43"/>
          </p15:clr>
        </p15:guide>
        <p15:guide id="31" orient="horz" pos="3748">
          <p15:clr>
            <a:srgbClr val="F26B43"/>
          </p15:clr>
        </p15:guide>
        <p15:guide id="32" pos="18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340" y="-9144"/>
            <a:ext cx="12277444" cy="6906062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465818" y="5498579"/>
            <a:ext cx="3217129" cy="276056"/>
          </a:xfrm>
        </p:spPr>
        <p:txBody>
          <a:bodyPr>
            <a:noAutofit/>
          </a:bodyPr>
          <a:lstStyle/>
          <a:p>
            <a:r>
              <a:rPr lang="fr-FR" sz="1600" b="1" u="sng" dirty="0">
                <a:solidFill>
                  <a:schemeClr val="bg1"/>
                </a:solidFill>
              </a:rPr>
              <a:t>Rabat, Mercredi 27 mars 2024</a:t>
            </a:r>
          </a:p>
        </p:txBody>
      </p:sp>
      <p:sp>
        <p:nvSpPr>
          <p:cNvPr id="11" name="Titre 2"/>
          <p:cNvSpPr>
            <a:spLocks noGrp="1"/>
          </p:cNvSpPr>
          <p:nvPr>
            <p:ph type="ctrTitle"/>
          </p:nvPr>
        </p:nvSpPr>
        <p:spPr>
          <a:xfrm>
            <a:off x="1569759" y="2526372"/>
            <a:ext cx="9052481" cy="95274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BAROMÈTRE DE L’INDUSTRIE MAROCAINE</a:t>
            </a: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2296015" y="3560894"/>
            <a:ext cx="7169661" cy="1456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+mn-lt"/>
                <a:cs typeface="Cairo Light" panose="00000400000000000000" pitchFamily="2" charset="-78"/>
              </a:rPr>
              <a:t>principaux résultats de l’édition </a:t>
            </a:r>
            <a:r>
              <a:rPr lang="fr-FR" sz="3200" dirty="0">
                <a:solidFill>
                  <a:schemeClr val="bg1"/>
                </a:solidFill>
                <a:latin typeface="+mn-lt"/>
                <a:cs typeface="Cairo Light" panose="00000400000000000000" pitchFamily="2" charset="-78"/>
              </a:rPr>
              <a:t>2023</a:t>
            </a:r>
            <a:endParaRPr lang="fr-FR" dirty="0">
              <a:solidFill>
                <a:schemeClr val="bg1"/>
              </a:solidFill>
              <a:latin typeface="+mn-lt"/>
              <a:cs typeface="Cairo Light" panose="00000400000000000000" pitchFamily="2" charset="-78"/>
            </a:endParaRPr>
          </a:p>
          <a:p>
            <a:r>
              <a:rPr lang="fr-FR" dirty="0">
                <a:solidFill>
                  <a:schemeClr val="bg1"/>
                </a:solidFill>
                <a:latin typeface="+mn-lt"/>
                <a:cs typeface="Cairo Light" panose="00000400000000000000" pitchFamily="2" charset="-78"/>
              </a:rPr>
              <a:t>de l’enquête industrielle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621" y="149618"/>
            <a:ext cx="4734450" cy="13925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cteur droit 9"/>
          <p:cNvCxnSpPr/>
          <p:nvPr/>
        </p:nvCxnSpPr>
        <p:spPr>
          <a:xfrm>
            <a:off x="1580225" y="3560893"/>
            <a:ext cx="9055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62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 flipH="1"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617207" y="24476"/>
            <a:ext cx="1096188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grandeurs économiques du secteur industriel en 2022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69550" y="192571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grpSp>
        <p:nvGrpSpPr>
          <p:cNvPr id="11" name="Groupe 10"/>
          <p:cNvGrpSpPr/>
          <p:nvPr/>
        </p:nvGrpSpPr>
        <p:grpSpPr>
          <a:xfrm>
            <a:off x="6501446" y="4035224"/>
            <a:ext cx="4543425" cy="2397489"/>
            <a:chOff x="6501446" y="4035224"/>
            <a:chExt cx="4543425" cy="239748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9F4DFB1B-173B-4F5A-8621-06A68B88550A}"/>
                </a:ext>
              </a:extLst>
            </p:cNvPr>
            <p:cNvSpPr/>
            <p:nvPr/>
          </p:nvSpPr>
          <p:spPr>
            <a:xfrm>
              <a:off x="6501446" y="4035224"/>
              <a:ext cx="4543425" cy="2397489"/>
            </a:xfrm>
            <a:prstGeom prst="rect">
              <a:avLst/>
            </a:prstGeom>
            <a:gradFill flip="none" rotWithShape="1">
              <a:gsLst>
                <a:gs pos="85000">
                  <a:schemeClr val="accent6">
                    <a:lumMod val="0"/>
                    <a:lumOff val="100000"/>
                  </a:schemeClr>
                </a:gs>
                <a:gs pos="25000">
                  <a:schemeClr val="accent6">
                    <a:lumMod val="10000"/>
                  </a:schemeClr>
                </a:gs>
                <a:gs pos="72000">
                  <a:schemeClr val="accent6">
                    <a:shade val="67500"/>
                    <a:satMod val="115000"/>
                    <a:lumMod val="44000"/>
                    <a:lumOff val="56000"/>
                  </a:schemeClr>
                </a:gs>
                <a:gs pos="55000">
                  <a:schemeClr val="accent6">
                    <a:lumMod val="90000"/>
                    <a:shade val="100000"/>
                    <a:satMod val="11500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 </a:t>
              </a:r>
            </a:p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0778"/>
            <a:stretch/>
          </p:blipFill>
          <p:spPr>
            <a:xfrm>
              <a:off x="8199554" y="4269760"/>
              <a:ext cx="921004" cy="545436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702641" y="4993840"/>
              <a:ext cx="41410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33,9 MMDH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Investissement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43933" y="4035224"/>
            <a:ext cx="4543425" cy="2397488"/>
            <a:chOff x="1143933" y="4035224"/>
            <a:chExt cx="4543425" cy="239748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8A89D60-A022-4FC7-BCEF-4077BEA44B04}"/>
                </a:ext>
              </a:extLst>
            </p:cNvPr>
            <p:cNvSpPr/>
            <p:nvPr/>
          </p:nvSpPr>
          <p:spPr>
            <a:xfrm>
              <a:off x="1143933" y="4035224"/>
              <a:ext cx="4543425" cy="2397488"/>
            </a:xfrm>
            <a:prstGeom prst="rect">
              <a:avLst/>
            </a:prstGeom>
            <a:gradFill flip="none" rotWithShape="1">
              <a:gsLst>
                <a:gs pos="85000">
                  <a:schemeClr val="accent6">
                    <a:lumMod val="0"/>
                    <a:lumOff val="100000"/>
                  </a:schemeClr>
                </a:gs>
                <a:gs pos="25000">
                  <a:schemeClr val="accent6">
                    <a:lumMod val="10000"/>
                  </a:schemeClr>
                </a:gs>
                <a:gs pos="72000">
                  <a:schemeClr val="accent6">
                    <a:shade val="67500"/>
                    <a:satMod val="115000"/>
                    <a:lumMod val="44000"/>
                    <a:lumOff val="56000"/>
                  </a:schemeClr>
                </a:gs>
                <a:gs pos="55000">
                  <a:schemeClr val="accent6">
                    <a:lumMod val="90000"/>
                    <a:shade val="100000"/>
                    <a:satMod val="11500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          </a:t>
              </a:r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68245" y="4195077"/>
              <a:ext cx="694800" cy="694800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1391582" y="4989053"/>
              <a:ext cx="404812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738,7 MMDH</a:t>
              </a:r>
              <a:endParaRPr lang="fr-FR" sz="4000" b="1" dirty="0">
                <a:solidFill>
                  <a:srgbClr val="2F5597"/>
                </a:solidFill>
              </a:endParaRP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Production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143933" y="1213822"/>
            <a:ext cx="4543425" cy="2363876"/>
            <a:chOff x="1143933" y="1213822"/>
            <a:chExt cx="4543425" cy="236387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08AB29F-A041-4264-9A6C-16DB98FD6626}"/>
                </a:ext>
              </a:extLst>
            </p:cNvPr>
            <p:cNvSpPr/>
            <p:nvPr/>
          </p:nvSpPr>
          <p:spPr>
            <a:xfrm>
              <a:off x="1143933" y="1213822"/>
              <a:ext cx="4543425" cy="2363876"/>
            </a:xfrm>
            <a:prstGeom prst="rect">
              <a:avLst/>
            </a:prstGeom>
            <a:gradFill flip="none" rotWithShape="1">
              <a:gsLst>
                <a:gs pos="85000">
                  <a:schemeClr val="accent6">
                    <a:lumMod val="0"/>
                    <a:lumOff val="100000"/>
                  </a:schemeClr>
                </a:gs>
                <a:gs pos="25000">
                  <a:schemeClr val="accent6">
                    <a:lumMod val="10000"/>
                  </a:schemeClr>
                </a:gs>
                <a:gs pos="72000">
                  <a:schemeClr val="accent6">
                    <a:shade val="67500"/>
                    <a:satMod val="115000"/>
                    <a:lumMod val="44000"/>
                    <a:lumOff val="56000"/>
                  </a:schemeClr>
                </a:gs>
                <a:gs pos="55000">
                  <a:schemeClr val="accent6">
                    <a:lumMod val="90000"/>
                    <a:shade val="100000"/>
                    <a:satMod val="11500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            </a:t>
              </a:r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37563" y="1383943"/>
              <a:ext cx="810682" cy="810682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1391582" y="2240566"/>
              <a:ext cx="404812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801,5 MMDH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Chiffre d’affaires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501446" y="1213823"/>
            <a:ext cx="4543425" cy="2363876"/>
            <a:chOff x="6501446" y="1213823"/>
            <a:chExt cx="4543425" cy="236387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CF8DF464-CA6D-44B4-9259-7DB8879570C9}"/>
                </a:ext>
              </a:extLst>
            </p:cNvPr>
            <p:cNvSpPr/>
            <p:nvPr/>
          </p:nvSpPr>
          <p:spPr>
            <a:xfrm>
              <a:off x="6501446" y="1213823"/>
              <a:ext cx="4543425" cy="2363876"/>
            </a:xfrm>
            <a:prstGeom prst="rect">
              <a:avLst/>
            </a:prstGeom>
            <a:gradFill flip="none" rotWithShape="1">
              <a:gsLst>
                <a:gs pos="85000">
                  <a:schemeClr val="accent6">
                    <a:lumMod val="0"/>
                    <a:lumOff val="100000"/>
                  </a:schemeClr>
                </a:gs>
                <a:gs pos="25000">
                  <a:schemeClr val="accent6">
                    <a:lumMod val="10000"/>
                  </a:schemeClr>
                </a:gs>
                <a:gs pos="72000">
                  <a:schemeClr val="accent6">
                    <a:shade val="67500"/>
                    <a:satMod val="115000"/>
                    <a:lumMod val="44000"/>
                    <a:lumOff val="56000"/>
                  </a:schemeClr>
                </a:gs>
                <a:gs pos="55000">
                  <a:schemeClr val="accent6">
                    <a:lumMod val="90000"/>
                    <a:shade val="100000"/>
                    <a:satMod val="11500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endParaRPr lang="fr-FR" sz="4000" b="1" dirty="0">
                <a:solidFill>
                  <a:srgbClr val="DB8F19"/>
                </a:solidFill>
              </a:endParaRPr>
            </a:p>
            <a:p>
              <a:pPr algn="ctr"/>
              <a:endParaRPr lang="fr-FR" dirty="0">
                <a:solidFill>
                  <a:schemeClr val="tx2"/>
                </a:solidFill>
              </a:endParaRPr>
            </a:p>
            <a:p>
              <a:pPr algn="ctr"/>
              <a:r>
                <a:rPr lang="fr-FR" sz="3200" b="1" dirty="0">
                  <a:solidFill>
                    <a:schemeClr val="tx2"/>
                  </a:solidFill>
                </a:rPr>
                <a:t>       </a:t>
              </a:r>
              <a:endParaRPr lang="fr-FR" sz="3200" b="1" dirty="0">
                <a:solidFill>
                  <a:srgbClr val="2F5597"/>
                </a:solidFill>
              </a:endParaRPr>
            </a:p>
          </p:txBody>
        </p: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5076" y="1415086"/>
              <a:ext cx="825481" cy="825481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6702641" y="2273625"/>
              <a:ext cx="41410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rgbClr val="DB8F19"/>
                  </a:solidFill>
                </a:rPr>
                <a:t>212,4 MMDH</a:t>
              </a:r>
              <a:endParaRPr lang="fr-FR" sz="4000" b="1" dirty="0">
                <a:solidFill>
                  <a:srgbClr val="2F5597"/>
                </a:solidFill>
              </a:endParaRP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Valeur Ajoutée</a:t>
              </a:r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3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 flipH="1"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27" y="785666"/>
            <a:ext cx="9344607" cy="487506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DB8F19"/>
                </a:solidFill>
              </a:rPr>
              <a:t>CA record de 801,5 MMDH dépassant les performances de l’avant crise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719323" y="-17756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Ventilation sectorielle du chiffre d’affaires en 2022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171666" y="150339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78542" y="1502673"/>
            <a:ext cx="3516003" cy="3558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sectorielle du CA</a:t>
            </a:r>
          </a:p>
        </p:txBody>
      </p:sp>
      <p:sp>
        <p:nvSpPr>
          <p:cNvPr id="25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129282" y="2684838"/>
            <a:ext cx="5294536" cy="100372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L’ensemble des secteurs ont enregistré des CA dépassant les </a:t>
            </a:r>
            <a:r>
              <a:rPr lang="fr-FR" b="1" dirty="0" smtClean="0">
                <a:solidFill>
                  <a:schemeClr val="bg1"/>
                </a:solidFill>
              </a:rPr>
              <a:t>performances </a:t>
            </a:r>
            <a:r>
              <a:rPr lang="fr-FR" b="1" dirty="0">
                <a:solidFill>
                  <a:schemeClr val="bg1"/>
                </a:solidFill>
              </a:rPr>
              <a:t>de l’avant crise</a:t>
            </a:r>
          </a:p>
        </p:txBody>
      </p:sp>
      <p:sp>
        <p:nvSpPr>
          <p:cNvPr id="26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6113616" y="5425808"/>
            <a:ext cx="5367545" cy="100372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Avec seulement 2,4% des </a:t>
            </a:r>
            <a:r>
              <a:rPr lang="fr-FR" b="1" dirty="0" smtClean="0">
                <a:solidFill>
                  <a:schemeClr val="bg1"/>
                </a:solidFill>
              </a:rPr>
              <a:t>entreprises, </a:t>
            </a:r>
            <a:r>
              <a:rPr lang="fr-FR" b="1" dirty="0">
                <a:solidFill>
                  <a:schemeClr val="bg1"/>
                </a:solidFill>
              </a:rPr>
              <a:t>le secteur automobile a contribué de près de 18% du </a:t>
            </a:r>
            <a:r>
              <a:rPr lang="fr-FR" b="1" dirty="0" smtClean="0">
                <a:solidFill>
                  <a:schemeClr val="bg1"/>
                </a:solidFill>
              </a:rPr>
              <a:t>CA global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129282" y="4032927"/>
            <a:ext cx="5294536" cy="100372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CA dépassant </a:t>
            </a:r>
            <a:r>
              <a:rPr lang="fr-FR" b="1" dirty="0" smtClean="0">
                <a:solidFill>
                  <a:schemeClr val="bg1"/>
                </a:solidFill>
              </a:rPr>
              <a:t>100 MMDH </a:t>
            </a:r>
            <a:r>
              <a:rPr lang="fr-FR" b="1" dirty="0">
                <a:solidFill>
                  <a:schemeClr val="bg1"/>
                </a:solidFill>
              </a:rPr>
              <a:t>pour 3 secteurs (Agroalimentaire, </a:t>
            </a:r>
            <a:r>
              <a:rPr lang="fr-FR" b="1" dirty="0" smtClean="0">
                <a:solidFill>
                  <a:schemeClr val="bg1"/>
                </a:solidFill>
              </a:rPr>
              <a:t>Automobile, Chimie &amp; parachimie</a:t>
            </a:r>
            <a:r>
              <a:rPr lang="fr-FR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xmlns="" id="{1701B4B0-534E-4E4E-8AEA-BA173DED4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2452187"/>
              </p:ext>
            </p:extLst>
          </p:nvPr>
        </p:nvGraphicFramePr>
        <p:xfrm>
          <a:off x="0" y="2087977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113616" y="1425020"/>
            <a:ext cx="5294536" cy="100372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2022, CA x 2,1 du CA de 2012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 flipH="1">
            <a:off x="0" y="-35594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883915" y="1935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Production du secteur industriel en 2022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8555" y="1636479"/>
            <a:ext cx="4016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sectorielle de la production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732" y="919148"/>
            <a:ext cx="12012587" cy="487506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DB8F19"/>
                </a:solidFill>
              </a:rPr>
              <a:t>Nette reprise du secteur industriel, confirmée également par </a:t>
            </a:r>
            <a:r>
              <a:rPr lang="fr-FR" sz="2400" b="1" dirty="0" smtClean="0">
                <a:solidFill>
                  <a:srgbClr val="DB8F19"/>
                </a:solidFill>
              </a:rPr>
              <a:t>une production de 738,7 MMDH</a:t>
            </a:r>
            <a:endParaRPr lang="fr-FR" sz="2400" b="1" dirty="0">
              <a:solidFill>
                <a:srgbClr val="DB8F19"/>
              </a:solidFill>
            </a:endParaRPr>
          </a:p>
        </p:txBody>
      </p:sp>
      <p:sp>
        <p:nvSpPr>
          <p:cNvPr id="18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2483083"/>
            <a:ext cx="5181616" cy="831349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+</a:t>
            </a:r>
            <a:r>
              <a:rPr lang="fr-FR" b="1" dirty="0" smtClean="0">
                <a:solidFill>
                  <a:schemeClr val="bg1"/>
                </a:solidFill>
              </a:rPr>
              <a:t>100 MMDH </a:t>
            </a:r>
            <a:r>
              <a:rPr lang="fr-FR" b="1" dirty="0">
                <a:solidFill>
                  <a:schemeClr val="bg1"/>
                </a:solidFill>
              </a:rPr>
              <a:t>de production enregistrée par 3 secteurs </a:t>
            </a:r>
          </a:p>
        </p:txBody>
      </p:sp>
      <p:sp>
        <p:nvSpPr>
          <p:cNvPr id="22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3486117"/>
            <a:ext cx="5181616" cy="108631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½ de la production réalisée par des entreprises employant &gt;500 personnes</a:t>
            </a:r>
          </a:p>
        </p:txBody>
      </p:sp>
      <p:sp>
        <p:nvSpPr>
          <p:cNvPr id="41" name="Triangle isocèle 40"/>
          <p:cNvSpPr/>
          <p:nvPr/>
        </p:nvSpPr>
        <p:spPr>
          <a:xfrm rot="5400000" flipH="1">
            <a:off x="336258" y="170030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9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4815950"/>
            <a:ext cx="5181616" cy="1020766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Près du ¼ de la production </a:t>
            </a:r>
            <a:r>
              <a:rPr lang="fr-FR" b="1" dirty="0" smtClean="0">
                <a:solidFill>
                  <a:schemeClr val="bg1"/>
                </a:solidFill>
              </a:rPr>
              <a:t>enregistrée </a:t>
            </a:r>
            <a:r>
              <a:rPr lang="fr-FR" b="1" dirty="0">
                <a:solidFill>
                  <a:schemeClr val="bg1"/>
                </a:solidFill>
              </a:rPr>
              <a:t>par les entreprises </a:t>
            </a:r>
            <a:r>
              <a:rPr lang="fr-FR" b="1" dirty="0" smtClean="0">
                <a:solidFill>
                  <a:schemeClr val="bg1"/>
                </a:solidFill>
              </a:rPr>
              <a:t>de moins de 10 </a:t>
            </a:r>
            <a:r>
              <a:rPr lang="fr-FR" b="1" dirty="0">
                <a:solidFill>
                  <a:schemeClr val="bg1"/>
                </a:solidFill>
              </a:rPr>
              <a:t>ans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CCC97E5D-73F5-40E6-80B5-F306C513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4478543"/>
              </p:ext>
            </p:extLst>
          </p:nvPr>
        </p:nvGraphicFramePr>
        <p:xfrm>
          <a:off x="-347974" y="2176438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495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 flipH="1"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865626" y="1935"/>
            <a:ext cx="1087108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Ventilation sectorielle de la valeur ajoutée du secteur industriel en 2022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9921" y="1586709"/>
            <a:ext cx="4016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sectorielle de la VA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535" y="855035"/>
            <a:ext cx="11652161" cy="470000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DB8F19"/>
                </a:solidFill>
              </a:rPr>
              <a:t>Valeur ajoutée de 212,4 MMDH, dépassant pour la première fois la barre de 200 MMDH </a:t>
            </a:r>
          </a:p>
        </p:txBody>
      </p:sp>
      <p:sp>
        <p:nvSpPr>
          <p:cNvPr id="18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2510431"/>
            <a:ext cx="5181616" cy="1195039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3 </a:t>
            </a:r>
            <a:r>
              <a:rPr lang="fr-FR" b="1" dirty="0" smtClean="0">
                <a:solidFill>
                  <a:schemeClr val="bg1"/>
                </a:solidFill>
              </a:rPr>
              <a:t>secteurs enregistrant  </a:t>
            </a:r>
            <a:r>
              <a:rPr lang="fr-FR" b="1" dirty="0">
                <a:solidFill>
                  <a:schemeClr val="bg1"/>
                </a:solidFill>
              </a:rPr>
              <a:t>67% de la </a:t>
            </a:r>
            <a:r>
              <a:rPr lang="fr-FR" b="1" dirty="0" smtClean="0">
                <a:solidFill>
                  <a:schemeClr val="bg1"/>
                </a:solidFill>
              </a:rPr>
              <a:t>VA: Agroalimentaire</a:t>
            </a:r>
            <a:r>
              <a:rPr lang="fr-FR" b="1" dirty="0">
                <a:solidFill>
                  <a:schemeClr val="bg1"/>
                </a:solidFill>
              </a:rPr>
              <a:t>, Chimie &amp; parachimie et 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b="1" dirty="0" smtClean="0">
                <a:solidFill>
                  <a:schemeClr val="bg1"/>
                </a:solidFill>
              </a:rPr>
              <a:t>utomobile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3969167"/>
            <a:ext cx="5181616" cy="1195039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Avec seulement 2,4% des entreprises industrielles, le secteur </a:t>
            </a:r>
            <a:r>
              <a:rPr lang="fr-FR" b="1" dirty="0" smtClean="0">
                <a:solidFill>
                  <a:schemeClr val="bg1"/>
                </a:solidFill>
              </a:rPr>
              <a:t>automobile </a:t>
            </a:r>
            <a:r>
              <a:rPr lang="fr-FR" b="1" dirty="0">
                <a:solidFill>
                  <a:schemeClr val="bg1"/>
                </a:solidFill>
              </a:rPr>
              <a:t>a réalisé 20,5% de la VA </a:t>
            </a:r>
            <a:r>
              <a:rPr lang="fr-FR" b="1" dirty="0" smtClean="0">
                <a:solidFill>
                  <a:schemeClr val="bg1"/>
                </a:solidFill>
              </a:rPr>
              <a:t>du </a:t>
            </a:r>
            <a:r>
              <a:rPr lang="fr-FR" b="1" dirty="0">
                <a:solidFill>
                  <a:schemeClr val="bg1"/>
                </a:solidFill>
              </a:rPr>
              <a:t>secteur industriel</a:t>
            </a:r>
          </a:p>
        </p:txBody>
      </p:sp>
      <p:sp>
        <p:nvSpPr>
          <p:cNvPr id="41" name="Triangle isocèle 40"/>
          <p:cNvSpPr/>
          <p:nvPr/>
        </p:nvSpPr>
        <p:spPr>
          <a:xfrm rot="5400000" flipH="1">
            <a:off x="317970" y="170030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21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5413155"/>
            <a:ext cx="5181616" cy="1195039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Les entreprises </a:t>
            </a:r>
            <a:r>
              <a:rPr lang="fr-FR" b="1" dirty="0" smtClean="0">
                <a:solidFill>
                  <a:schemeClr val="bg1"/>
                </a:solidFill>
              </a:rPr>
              <a:t>de moins de 10 </a:t>
            </a:r>
            <a:r>
              <a:rPr lang="fr-FR" b="1" dirty="0">
                <a:solidFill>
                  <a:schemeClr val="bg1"/>
                </a:solidFill>
              </a:rPr>
              <a:t>ans ont généré près de </a:t>
            </a:r>
            <a:r>
              <a:rPr lang="fr-FR" b="1" dirty="0" smtClean="0">
                <a:solidFill>
                  <a:schemeClr val="bg1"/>
                </a:solidFill>
              </a:rPr>
              <a:t>22% </a:t>
            </a:r>
            <a:r>
              <a:rPr lang="fr-FR" b="1" dirty="0">
                <a:solidFill>
                  <a:schemeClr val="bg1"/>
                </a:solidFill>
              </a:rPr>
              <a:t>de la </a:t>
            </a:r>
            <a:r>
              <a:rPr lang="fr-FR" b="1" dirty="0" smtClean="0">
                <a:solidFill>
                  <a:schemeClr val="bg1"/>
                </a:solidFill>
              </a:rPr>
              <a:t>VA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47114EEA-84F4-4313-AE43-9F6A25F74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0731661"/>
              </p:ext>
            </p:extLst>
          </p:nvPr>
        </p:nvGraphicFramePr>
        <p:xfrm>
          <a:off x="-178833" y="2042965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573382" y="1549739"/>
            <a:ext cx="5181616" cy="739748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2022, VA x 2,1 de la VA  de 2012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7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169" y="778602"/>
            <a:ext cx="11647932" cy="1260345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DB8F19"/>
                </a:solidFill>
              </a:rPr>
              <a:t>Confiance accrue des acteurs économiques dans le potentiel de croissance du secteur industriel, traduite par l’injection de près de 34 MMDH d’investissement, hors investissements </a:t>
            </a:r>
            <a:r>
              <a:rPr lang="fr-FR" sz="2400" b="1" dirty="0" err="1">
                <a:solidFill>
                  <a:srgbClr val="DB8F19"/>
                </a:solidFill>
              </a:rPr>
              <a:t>Greenfields</a:t>
            </a:r>
            <a:endParaRPr lang="fr-FR" sz="2400" b="1" dirty="0">
              <a:solidFill>
                <a:srgbClr val="DB8F19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883915" y="-52929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Investissement du secteur industriel en 2022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336258" y="115166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38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6836228" y="3426781"/>
            <a:ext cx="5117640" cy="1382376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77% de l’investissement </a:t>
            </a:r>
            <a:r>
              <a:rPr lang="fr-FR" b="1" dirty="0" smtClean="0">
                <a:solidFill>
                  <a:schemeClr val="bg1"/>
                </a:solidFill>
              </a:rPr>
              <a:t>réalisé </a:t>
            </a:r>
            <a:r>
              <a:rPr lang="fr-FR" b="1" dirty="0">
                <a:solidFill>
                  <a:schemeClr val="bg1"/>
                </a:solidFill>
              </a:rPr>
              <a:t>par 3 secteurs: </a:t>
            </a:r>
            <a:r>
              <a:rPr lang="fr-FR" b="1" dirty="0" smtClean="0">
                <a:solidFill>
                  <a:schemeClr val="bg1"/>
                </a:solidFill>
              </a:rPr>
              <a:t>Chimie &amp; parachimie</a:t>
            </a:r>
            <a:r>
              <a:rPr lang="fr-FR" b="1" dirty="0">
                <a:solidFill>
                  <a:schemeClr val="bg1"/>
                </a:solidFill>
              </a:rPr>
              <a:t>, </a:t>
            </a:r>
            <a:r>
              <a:rPr lang="fr-FR" b="1" dirty="0" smtClean="0">
                <a:solidFill>
                  <a:schemeClr val="bg1"/>
                </a:solidFill>
              </a:rPr>
              <a:t>Agroalimentaire, Automobile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3915" y="2118535"/>
            <a:ext cx="52481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sectorielle de l’investissement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CC0E6282-B27D-480C-9AF5-4356D1200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4010598"/>
              </p:ext>
            </p:extLst>
          </p:nvPr>
        </p:nvGraphicFramePr>
        <p:xfrm>
          <a:off x="-6196" y="247513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0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750829" y="46265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Exportations du secteur industriel en 2022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203172" y="214360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8654" y="1429520"/>
            <a:ext cx="5120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Contribution des entreprises aux 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exportations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tranche d’âge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11170" y="1441502"/>
            <a:ext cx="5120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des exportations dans le CA par tranche d’âge des entreprises</a:t>
            </a: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8584297"/>
              </p:ext>
            </p:extLst>
          </p:nvPr>
        </p:nvGraphicFramePr>
        <p:xfrm>
          <a:off x="6393986" y="1979561"/>
          <a:ext cx="5760000" cy="29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3878453"/>
              </p:ext>
            </p:extLst>
          </p:nvPr>
        </p:nvGraphicFramePr>
        <p:xfrm>
          <a:off x="178793" y="2042246"/>
          <a:ext cx="5760000" cy="29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099997" y="686864"/>
            <a:ext cx="10212231" cy="470000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DB8F19"/>
                </a:solidFill>
              </a:rPr>
              <a:t>Orientation plus prononcée vers l’export </a:t>
            </a:r>
            <a:r>
              <a:rPr lang="fr-FR" sz="2400" b="1" dirty="0" smtClean="0">
                <a:solidFill>
                  <a:srgbClr val="DB8F19"/>
                </a:solidFill>
              </a:rPr>
              <a:t>des entreprises de moins de 10ans</a:t>
            </a:r>
            <a:endParaRPr lang="fr-FR" sz="2400" b="1" dirty="0">
              <a:solidFill>
                <a:srgbClr val="DB8F19"/>
              </a:solidFill>
            </a:endParaRPr>
          </a:p>
        </p:txBody>
      </p:sp>
      <p:sp>
        <p:nvSpPr>
          <p:cNvPr id="23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348937" y="5217956"/>
            <a:ext cx="5572125" cy="624939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+50 </a:t>
            </a:r>
            <a:r>
              <a:rPr lang="fr-FR" b="1" dirty="0">
                <a:solidFill>
                  <a:schemeClr val="bg1"/>
                </a:solidFill>
              </a:rPr>
              <a:t>% des exportations </a:t>
            </a:r>
            <a:r>
              <a:rPr lang="fr-FR" b="1" dirty="0" smtClean="0">
                <a:solidFill>
                  <a:schemeClr val="bg1"/>
                </a:solidFill>
              </a:rPr>
              <a:t>réalisées </a:t>
            </a:r>
            <a:r>
              <a:rPr lang="fr-FR" b="1" dirty="0">
                <a:solidFill>
                  <a:schemeClr val="bg1"/>
                </a:solidFill>
              </a:rPr>
              <a:t>par </a:t>
            </a:r>
            <a:r>
              <a:rPr lang="fr-FR" b="1" dirty="0" smtClean="0">
                <a:solidFill>
                  <a:schemeClr val="bg1"/>
                </a:solidFill>
              </a:rPr>
              <a:t>les </a:t>
            </a:r>
            <a:r>
              <a:rPr lang="fr-FR" b="1" dirty="0">
                <a:solidFill>
                  <a:schemeClr val="bg1"/>
                </a:solidFill>
              </a:rPr>
              <a:t>entreprises </a:t>
            </a:r>
            <a:r>
              <a:rPr lang="fr-FR" b="1" dirty="0" smtClean="0">
                <a:solidFill>
                  <a:schemeClr val="bg1"/>
                </a:solidFill>
              </a:rPr>
              <a:t>de moins </a:t>
            </a:r>
            <a:r>
              <a:rPr lang="fr-FR" b="1" dirty="0">
                <a:solidFill>
                  <a:schemeClr val="bg1"/>
                </a:solidFill>
              </a:rPr>
              <a:t>de 20 ans</a:t>
            </a:r>
          </a:p>
        </p:txBody>
      </p:sp>
      <p:sp>
        <p:nvSpPr>
          <p:cNvPr id="24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93987" y="5244045"/>
            <a:ext cx="5572125" cy="621913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+50% du </a:t>
            </a:r>
            <a:r>
              <a:rPr lang="fr-FR" b="1" dirty="0">
                <a:solidFill>
                  <a:schemeClr val="bg1"/>
                </a:solidFill>
              </a:rPr>
              <a:t>CA des entreprises </a:t>
            </a:r>
            <a:r>
              <a:rPr lang="fr-FR" b="1" dirty="0" smtClean="0">
                <a:solidFill>
                  <a:schemeClr val="bg1"/>
                </a:solidFill>
              </a:rPr>
              <a:t>de moins de 10 </a:t>
            </a:r>
            <a:r>
              <a:rPr lang="fr-FR" b="1" dirty="0">
                <a:solidFill>
                  <a:schemeClr val="bg1"/>
                </a:solidFill>
              </a:rPr>
              <a:t>ans </a:t>
            </a:r>
            <a:r>
              <a:rPr lang="fr-FR" b="1" dirty="0" smtClean="0">
                <a:solidFill>
                  <a:schemeClr val="bg1"/>
                </a:solidFill>
              </a:rPr>
              <a:t>réalisé  </a:t>
            </a:r>
            <a:r>
              <a:rPr lang="fr-FR" b="1" dirty="0">
                <a:solidFill>
                  <a:schemeClr val="bg1"/>
                </a:solidFill>
              </a:rPr>
              <a:t>à l’exportation</a:t>
            </a:r>
          </a:p>
        </p:txBody>
      </p:sp>
      <p:sp>
        <p:nvSpPr>
          <p:cNvPr id="25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93987" y="6100506"/>
            <a:ext cx="5572125" cy="637157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Avec une part de 86% des exportations, ½ du CA des GE </a:t>
            </a:r>
            <a:r>
              <a:rPr lang="fr-FR" b="1" dirty="0" smtClean="0">
                <a:solidFill>
                  <a:schemeClr val="bg1"/>
                </a:solidFill>
              </a:rPr>
              <a:t>est réalisé à l’export, </a:t>
            </a:r>
            <a:r>
              <a:rPr lang="fr-FR" b="1" dirty="0">
                <a:solidFill>
                  <a:schemeClr val="bg1"/>
                </a:solidFill>
              </a:rPr>
              <a:t>contre 1/3 pour les PME</a:t>
            </a:r>
          </a:p>
        </p:txBody>
      </p:sp>
      <p:sp>
        <p:nvSpPr>
          <p:cNvPr id="17" name="Accolade ouvrante 16"/>
          <p:cNvSpPr/>
          <p:nvPr/>
        </p:nvSpPr>
        <p:spPr>
          <a:xfrm rot="16200000" flipH="1">
            <a:off x="2262022" y="716852"/>
            <a:ext cx="419926" cy="394666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54920" y="2177287"/>
            <a:ext cx="176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55,6%</a:t>
            </a:r>
          </a:p>
        </p:txBody>
      </p:sp>
      <p:sp>
        <p:nvSpPr>
          <p:cNvPr id="18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348939" y="6066456"/>
            <a:ext cx="5572125" cy="671207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+100 </a:t>
            </a:r>
            <a:r>
              <a:rPr lang="fr-FR" b="1" dirty="0">
                <a:solidFill>
                  <a:schemeClr val="bg1"/>
                </a:solidFill>
              </a:rPr>
              <a:t>MMDH </a:t>
            </a:r>
            <a:r>
              <a:rPr lang="fr-FR" b="1" dirty="0" smtClean="0">
                <a:solidFill>
                  <a:schemeClr val="bg1"/>
                </a:solidFill>
              </a:rPr>
              <a:t>d’exportations enregistrées par les </a:t>
            </a:r>
            <a:r>
              <a:rPr lang="fr-FR" b="1" dirty="0">
                <a:solidFill>
                  <a:schemeClr val="bg1"/>
                </a:solidFill>
              </a:rPr>
              <a:t>entreprises </a:t>
            </a:r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>
                <a:solidFill>
                  <a:schemeClr val="bg1"/>
                </a:solidFill>
              </a:rPr>
              <a:t>moins de </a:t>
            </a:r>
            <a:r>
              <a:rPr lang="fr-FR" b="1" dirty="0" smtClean="0">
                <a:solidFill>
                  <a:schemeClr val="bg1"/>
                </a:solidFill>
              </a:rPr>
              <a:t>10 ans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6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0" y="-5581"/>
            <a:ext cx="12239625" cy="6889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829051" y="-71217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 Emploi du secteur industriel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281394" y="96878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4539" y="665659"/>
            <a:ext cx="11303894" cy="470000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 smtClean="0">
                <a:solidFill>
                  <a:srgbClr val="DB8F19"/>
                </a:solidFill>
              </a:rPr>
              <a:t>Création </a:t>
            </a:r>
            <a:r>
              <a:rPr lang="fr-FR" sz="2400" b="1" dirty="0">
                <a:solidFill>
                  <a:srgbClr val="DB8F19"/>
                </a:solidFill>
              </a:rPr>
              <a:t>nette de 70 329 emplois en </a:t>
            </a:r>
            <a:r>
              <a:rPr lang="fr-FR" sz="2400" b="1" dirty="0" smtClean="0">
                <a:solidFill>
                  <a:srgbClr val="DB8F19"/>
                </a:solidFill>
              </a:rPr>
              <a:t>2022 (+</a:t>
            </a:r>
            <a:r>
              <a:rPr lang="fr-FR" sz="2400" b="1" dirty="0">
                <a:solidFill>
                  <a:srgbClr val="DB8F19"/>
                </a:solidFill>
              </a:rPr>
              <a:t>8,8% par rapport à 2021)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6620281"/>
              </p:ext>
            </p:extLst>
          </p:nvPr>
        </p:nvGraphicFramePr>
        <p:xfrm>
          <a:off x="359812" y="1099827"/>
          <a:ext cx="576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579094" y="1242571"/>
            <a:ext cx="583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 sectorielle de l’emploi</a:t>
            </a:r>
          </a:p>
        </p:txBody>
      </p:sp>
      <p:sp>
        <p:nvSpPr>
          <p:cNvPr id="17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778196" y="3201821"/>
            <a:ext cx="5197983" cy="966039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Croissance à </a:t>
            </a:r>
            <a:r>
              <a:rPr lang="fr-FR" b="1" dirty="0" smtClean="0">
                <a:solidFill>
                  <a:schemeClr val="bg1"/>
                </a:solidFill>
              </a:rPr>
              <a:t>2 </a:t>
            </a:r>
            <a:r>
              <a:rPr lang="fr-FR" b="1" dirty="0">
                <a:solidFill>
                  <a:schemeClr val="bg1"/>
                </a:solidFill>
              </a:rPr>
              <a:t>chiffres pour 3 secteurs: Aéronautique(+21%), Automobile (+13</a:t>
            </a:r>
            <a:r>
              <a:rPr lang="fr-FR" b="1" dirty="0" smtClean="0">
                <a:solidFill>
                  <a:schemeClr val="bg1"/>
                </a:solidFill>
              </a:rPr>
              <a:t>%), </a:t>
            </a:r>
          </a:p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Textile </a:t>
            </a:r>
            <a:r>
              <a:rPr lang="fr-FR" b="1" dirty="0">
                <a:solidFill>
                  <a:schemeClr val="bg1"/>
                </a:solidFill>
              </a:rPr>
              <a:t>et Cuir (+10%)</a:t>
            </a:r>
          </a:p>
        </p:txBody>
      </p:sp>
      <p:sp>
        <p:nvSpPr>
          <p:cNvPr id="18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797498" y="4286063"/>
            <a:ext cx="5197983" cy="79372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Avec </a:t>
            </a:r>
            <a:r>
              <a:rPr lang="fr-FR" b="1" dirty="0">
                <a:solidFill>
                  <a:schemeClr val="bg1"/>
                </a:solidFill>
              </a:rPr>
              <a:t>seulement 2,4% </a:t>
            </a:r>
            <a:r>
              <a:rPr lang="fr-FR" b="1" dirty="0" smtClean="0">
                <a:solidFill>
                  <a:schemeClr val="bg1"/>
                </a:solidFill>
              </a:rPr>
              <a:t>des entreprises, </a:t>
            </a:r>
          </a:p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¼ </a:t>
            </a:r>
            <a:r>
              <a:rPr lang="fr-FR" b="1" dirty="0">
                <a:solidFill>
                  <a:schemeClr val="bg1"/>
                </a:solidFill>
              </a:rPr>
              <a:t>de l’emploi </a:t>
            </a:r>
            <a:r>
              <a:rPr lang="fr-FR" b="1" dirty="0" smtClean="0">
                <a:solidFill>
                  <a:schemeClr val="bg1"/>
                </a:solidFill>
              </a:rPr>
              <a:t>est assuré </a:t>
            </a:r>
            <a:r>
              <a:rPr lang="fr-FR" b="1" dirty="0">
                <a:solidFill>
                  <a:schemeClr val="bg1"/>
                </a:solidFill>
              </a:rPr>
              <a:t>par l’industrie </a:t>
            </a:r>
            <a:r>
              <a:rPr lang="fr-FR" b="1" dirty="0" smtClean="0">
                <a:solidFill>
                  <a:schemeClr val="bg1"/>
                </a:solidFill>
              </a:rPr>
              <a:t>automobile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Pentagone 15">
            <a:extLst>
              <a:ext uri="{FF2B5EF4-FFF2-40B4-BE49-F238E27FC236}">
                <a16:creationId xmlns:a16="http://schemas.microsoft.com/office/drawing/2014/main" xmlns="" id="{E6C74F96-0642-4579-9B84-3920C22D4585}"/>
              </a:ext>
            </a:extLst>
          </p:cNvPr>
          <p:cNvSpPr/>
          <p:nvPr/>
        </p:nvSpPr>
        <p:spPr>
          <a:xfrm flipH="1">
            <a:off x="6797498" y="5271700"/>
            <a:ext cx="5160354" cy="444021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40% de l’emploi </a:t>
            </a:r>
            <a:r>
              <a:rPr lang="fr-FR" b="1" dirty="0" smtClean="0">
                <a:solidFill>
                  <a:schemeClr val="bg1"/>
                </a:solidFill>
              </a:rPr>
              <a:t>relève </a:t>
            </a:r>
            <a:r>
              <a:rPr lang="fr-FR" b="1" dirty="0">
                <a:solidFill>
                  <a:schemeClr val="bg1"/>
                </a:solidFill>
              </a:rPr>
              <a:t>des PME</a:t>
            </a:r>
          </a:p>
        </p:txBody>
      </p:sp>
      <p:sp>
        <p:nvSpPr>
          <p:cNvPr id="23" name="Pentagone 15">
            <a:extLst>
              <a:ext uri="{FF2B5EF4-FFF2-40B4-BE49-F238E27FC236}">
                <a16:creationId xmlns:a16="http://schemas.microsoft.com/office/drawing/2014/main" xmlns="" id="{E6C74F96-0642-4579-9B84-3920C22D4585}"/>
              </a:ext>
            </a:extLst>
          </p:cNvPr>
          <p:cNvSpPr/>
          <p:nvPr/>
        </p:nvSpPr>
        <p:spPr>
          <a:xfrm flipH="1">
            <a:off x="6783148" y="5907636"/>
            <a:ext cx="5160354" cy="793825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1/3 de l’emploi </a:t>
            </a:r>
            <a:r>
              <a:rPr lang="fr-FR" b="1" dirty="0" smtClean="0">
                <a:solidFill>
                  <a:schemeClr val="bg1"/>
                </a:solidFill>
              </a:rPr>
              <a:t>assuré </a:t>
            </a:r>
            <a:r>
              <a:rPr lang="fr-FR" b="1" dirty="0">
                <a:solidFill>
                  <a:schemeClr val="bg1"/>
                </a:solidFill>
              </a:rPr>
              <a:t>par les entreprises </a:t>
            </a:r>
            <a:r>
              <a:rPr lang="fr-FR" b="1" dirty="0" smtClean="0">
                <a:solidFill>
                  <a:schemeClr val="bg1"/>
                </a:solidFill>
              </a:rPr>
              <a:t>de moins de 10 </a:t>
            </a:r>
            <a:r>
              <a:rPr lang="fr-FR" b="1" dirty="0">
                <a:solidFill>
                  <a:schemeClr val="bg1"/>
                </a:solidFill>
              </a:rPr>
              <a:t>ans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539" y="545025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Couverture de l’emploi dans les industries manufacturières sans prise en compte des emplois dans les services liés au secteur </a:t>
            </a:r>
            <a:r>
              <a:rPr lang="fr-FR" b="1" dirty="0" smtClean="0">
                <a:solidFill>
                  <a:schemeClr val="bg1"/>
                </a:solidFill>
              </a:rPr>
              <a:t>industriel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745519" y="1322684"/>
            <a:ext cx="5197983" cy="79372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Evolution de l’emploi  de +8,8% atteignant  870 759 emplois en 2022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745518" y="2271465"/>
            <a:ext cx="5197983" cy="79372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2022, x 2,4 emploi de 2012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0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698175" y="4220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Genre dans le secteur industriel en 2022 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150518" y="172315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31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171969" y="5451903"/>
            <a:ext cx="5748303" cy="900000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</a:rPr>
              <a:t>+½ des emplois </a:t>
            </a:r>
            <a:r>
              <a:rPr lang="fr-FR" b="1" dirty="0">
                <a:solidFill>
                  <a:schemeClr val="bg1"/>
                </a:solidFill>
              </a:rPr>
              <a:t>des </a:t>
            </a:r>
            <a:r>
              <a:rPr lang="fr-FR" b="1" dirty="0" smtClean="0">
                <a:solidFill>
                  <a:schemeClr val="bg1"/>
                </a:solidFill>
              </a:rPr>
              <a:t>secteurs Agroalimentaire</a:t>
            </a:r>
            <a:r>
              <a:rPr lang="fr-FR" b="1" dirty="0">
                <a:solidFill>
                  <a:schemeClr val="bg1"/>
                </a:solidFill>
              </a:rPr>
              <a:t>, Automobile, Textile et </a:t>
            </a:r>
            <a:r>
              <a:rPr lang="fr-FR" b="1" dirty="0" smtClean="0">
                <a:solidFill>
                  <a:schemeClr val="bg1"/>
                </a:solidFill>
              </a:rPr>
              <a:t>habillement, occupés par </a:t>
            </a:r>
            <a:r>
              <a:rPr lang="fr-FR" b="1" dirty="0">
                <a:solidFill>
                  <a:schemeClr val="bg1"/>
                </a:solidFill>
              </a:rPr>
              <a:t>des </a:t>
            </a:r>
            <a:r>
              <a:rPr lang="fr-FR" b="1" dirty="0" smtClean="0">
                <a:solidFill>
                  <a:schemeClr val="bg1"/>
                </a:solidFill>
              </a:rPr>
              <a:t>femmes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2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13738" y="5474113"/>
            <a:ext cx="5748303" cy="900000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16% </a:t>
            </a:r>
            <a:r>
              <a:rPr lang="fr-FR" b="1" dirty="0" smtClean="0">
                <a:solidFill>
                  <a:schemeClr val="bg1"/>
                </a:solidFill>
              </a:rPr>
              <a:t>des postes de direction des entreprises de moins de 5 ans sont occupés par des femmes, dépassant de 3 pts la moyenne du secteur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7" name="TextBox 99"/>
          <p:cNvSpPr txBox="1"/>
          <p:nvPr/>
        </p:nvSpPr>
        <p:spPr>
          <a:xfrm>
            <a:off x="3697202" y="3819273"/>
            <a:ext cx="139813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CABD4"/>
                </a:solidFill>
              </a:rPr>
              <a:t>60 %</a:t>
            </a:r>
          </a:p>
        </p:txBody>
      </p:sp>
      <p:sp>
        <p:nvSpPr>
          <p:cNvPr id="248" name="TextBox 100"/>
          <p:cNvSpPr txBox="1"/>
          <p:nvPr/>
        </p:nvSpPr>
        <p:spPr>
          <a:xfrm>
            <a:off x="3750395" y="2864752"/>
            <a:ext cx="139813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D97B7B"/>
                </a:solidFill>
              </a:rPr>
              <a:t>40 %</a:t>
            </a:r>
          </a:p>
        </p:txBody>
      </p:sp>
      <p:grpSp>
        <p:nvGrpSpPr>
          <p:cNvPr id="260" name="Groupe 259"/>
          <p:cNvGrpSpPr/>
          <p:nvPr/>
        </p:nvGrpSpPr>
        <p:grpSpPr>
          <a:xfrm>
            <a:off x="7219596" y="3819273"/>
            <a:ext cx="1987484" cy="857786"/>
            <a:chOff x="1501077" y="3500014"/>
            <a:chExt cx="1913751" cy="8259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66" name="Image 26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01077" y="3500014"/>
              <a:ext cx="323203" cy="825964"/>
            </a:xfrm>
            <a:prstGeom prst="rect">
              <a:avLst/>
            </a:prstGeom>
          </p:spPr>
        </p:pic>
        <p:pic>
          <p:nvPicPr>
            <p:cNvPr id="267" name="Image 26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84896" y="3500014"/>
              <a:ext cx="323203" cy="825964"/>
            </a:xfrm>
            <a:prstGeom prst="rect">
              <a:avLst/>
            </a:prstGeom>
          </p:spPr>
        </p:pic>
        <p:pic>
          <p:nvPicPr>
            <p:cNvPr id="268" name="Image 26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90391" y="3500014"/>
              <a:ext cx="323203" cy="825964"/>
            </a:xfrm>
            <a:prstGeom prst="rect">
              <a:avLst/>
            </a:prstGeom>
          </p:spPr>
        </p:pic>
        <p:pic>
          <p:nvPicPr>
            <p:cNvPr id="269" name="Image 26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86130" y="3500014"/>
              <a:ext cx="323203" cy="825964"/>
            </a:xfrm>
            <a:prstGeom prst="rect">
              <a:avLst/>
            </a:prstGeom>
          </p:spPr>
        </p:pic>
        <p:pic>
          <p:nvPicPr>
            <p:cNvPr id="270" name="Image 26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91625" y="3500014"/>
              <a:ext cx="323203" cy="825964"/>
            </a:xfrm>
            <a:prstGeom prst="rect">
              <a:avLst/>
            </a:prstGeom>
          </p:spPr>
        </p:pic>
      </p:grpSp>
      <p:sp>
        <p:nvSpPr>
          <p:cNvPr id="271" name="TextBox 99"/>
          <p:cNvSpPr txBox="1"/>
          <p:nvPr/>
        </p:nvSpPr>
        <p:spPr>
          <a:xfrm>
            <a:off x="9542019" y="3814113"/>
            <a:ext cx="139814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CABD4"/>
                </a:solidFill>
              </a:rPr>
              <a:t>87 %</a:t>
            </a:r>
          </a:p>
        </p:txBody>
      </p:sp>
      <p:sp>
        <p:nvSpPr>
          <p:cNvPr id="272" name="TextBox 100"/>
          <p:cNvSpPr txBox="1"/>
          <p:nvPr/>
        </p:nvSpPr>
        <p:spPr>
          <a:xfrm>
            <a:off x="9521762" y="2858988"/>
            <a:ext cx="139814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D97B7B"/>
                </a:solidFill>
              </a:rPr>
              <a:t>13 %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410699" y="2835722"/>
            <a:ext cx="2075145" cy="857786"/>
            <a:chOff x="1453183" y="3698203"/>
            <a:chExt cx="2075145" cy="857786"/>
          </a:xfrm>
        </p:grpSpPr>
        <p:pic>
          <p:nvPicPr>
            <p:cNvPr id="278" name="Image 277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98196" y="3706178"/>
              <a:ext cx="373922" cy="811683"/>
            </a:xfrm>
            <a:prstGeom prst="rect">
              <a:avLst/>
            </a:prstGeom>
          </p:spPr>
        </p:pic>
        <p:pic>
          <p:nvPicPr>
            <p:cNvPr id="279" name="Image 278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93956" y="3706178"/>
              <a:ext cx="373922" cy="811683"/>
            </a:xfrm>
            <a:prstGeom prst="rect">
              <a:avLst/>
            </a:prstGeom>
          </p:spPr>
        </p:pic>
        <p:pic>
          <p:nvPicPr>
            <p:cNvPr id="280" name="Image 27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53183" y="3706178"/>
              <a:ext cx="373922" cy="811683"/>
            </a:xfrm>
            <a:prstGeom prst="rect">
              <a:avLst/>
            </a:prstGeom>
          </p:spPr>
        </p:pic>
        <p:pic>
          <p:nvPicPr>
            <p:cNvPr id="281" name="Image 280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848943" y="3706178"/>
              <a:ext cx="373922" cy="811683"/>
            </a:xfrm>
            <a:prstGeom prst="rect">
              <a:avLst/>
            </a:prstGeom>
          </p:spPr>
        </p:pic>
        <p:pic>
          <p:nvPicPr>
            <p:cNvPr id="282" name="Image 28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92673" y="3698203"/>
              <a:ext cx="335655" cy="857786"/>
            </a:xfrm>
            <a:prstGeom prst="rect">
              <a:avLst/>
            </a:prstGeom>
          </p:spPr>
        </p:pic>
      </p:grpSp>
      <p:grpSp>
        <p:nvGrpSpPr>
          <p:cNvPr id="283" name="Groupe 282"/>
          <p:cNvGrpSpPr/>
          <p:nvPr/>
        </p:nvGrpSpPr>
        <p:grpSpPr>
          <a:xfrm>
            <a:off x="1448931" y="3766631"/>
            <a:ext cx="1987484" cy="857786"/>
            <a:chOff x="1501077" y="3500014"/>
            <a:chExt cx="1913751" cy="8259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84" name="Image 28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01077" y="3500014"/>
              <a:ext cx="323203" cy="825964"/>
            </a:xfrm>
            <a:prstGeom prst="rect">
              <a:avLst/>
            </a:prstGeom>
          </p:spPr>
        </p:pic>
        <p:pic>
          <p:nvPicPr>
            <p:cNvPr id="285" name="Image 28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84896" y="3500014"/>
              <a:ext cx="323203" cy="825964"/>
            </a:xfrm>
            <a:prstGeom prst="rect">
              <a:avLst/>
            </a:prstGeom>
          </p:spPr>
        </p:pic>
        <p:pic>
          <p:nvPicPr>
            <p:cNvPr id="286" name="Image 28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90391" y="3500014"/>
              <a:ext cx="323203" cy="825964"/>
            </a:xfrm>
            <a:prstGeom prst="rect">
              <a:avLst/>
            </a:prstGeom>
          </p:spPr>
        </p:pic>
        <p:pic>
          <p:nvPicPr>
            <p:cNvPr id="287" name="Image 28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86130" y="3500014"/>
              <a:ext cx="323203" cy="825964"/>
            </a:xfrm>
            <a:prstGeom prst="rect">
              <a:avLst/>
            </a:prstGeom>
          </p:spPr>
        </p:pic>
        <p:pic>
          <p:nvPicPr>
            <p:cNvPr id="288" name="Image 28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91625" y="3500014"/>
              <a:ext cx="323203" cy="825964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7189242" y="2865942"/>
            <a:ext cx="2013898" cy="865248"/>
            <a:chOff x="7188648" y="2706744"/>
            <a:chExt cx="2013898" cy="865248"/>
          </a:xfrm>
        </p:grpSpPr>
        <p:pic>
          <p:nvPicPr>
            <p:cNvPr id="273" name="Image 27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34002" y="2706744"/>
              <a:ext cx="335655" cy="857786"/>
            </a:xfrm>
            <a:prstGeom prst="rect">
              <a:avLst/>
            </a:prstGeom>
          </p:spPr>
        </p:pic>
        <p:pic>
          <p:nvPicPr>
            <p:cNvPr id="274" name="Image 27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50446" y="2706744"/>
              <a:ext cx="335655" cy="857786"/>
            </a:xfrm>
            <a:prstGeom prst="rect">
              <a:avLst/>
            </a:prstGeom>
          </p:spPr>
        </p:pic>
        <p:pic>
          <p:nvPicPr>
            <p:cNvPr id="275" name="Image 27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66891" y="2706744"/>
              <a:ext cx="335655" cy="857786"/>
            </a:xfrm>
            <a:prstGeom prst="rect">
              <a:avLst/>
            </a:prstGeom>
          </p:spPr>
        </p:pic>
        <p:pic>
          <p:nvPicPr>
            <p:cNvPr id="289" name="Image 288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188648" y="2753538"/>
              <a:ext cx="373922" cy="811683"/>
            </a:xfrm>
            <a:prstGeom prst="rect">
              <a:avLst/>
            </a:prstGeom>
          </p:spPr>
        </p:pic>
        <p:pic>
          <p:nvPicPr>
            <p:cNvPr id="293" name="Image 29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624615" y="2714206"/>
              <a:ext cx="335655" cy="85778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40097" y="1229635"/>
            <a:ext cx="5222097" cy="839682"/>
          </a:xfrm>
          <a:prstGeom prst="rect">
            <a:avLst/>
          </a:prstGeom>
          <a:noFill/>
          <a:ln>
            <a:solidFill>
              <a:srgbClr val="DB8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6313738" y="1251540"/>
            <a:ext cx="5222097" cy="839682"/>
          </a:xfrm>
          <a:prstGeom prst="rect">
            <a:avLst/>
          </a:prstGeom>
          <a:noFill/>
          <a:ln>
            <a:solidFill>
              <a:srgbClr val="DB8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15071" y="1274762"/>
            <a:ext cx="5119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dirty="0">
                <a:solidFill>
                  <a:srgbClr val="DB8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 des emplois occupés par des femmes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40" y="1285022"/>
            <a:ext cx="4835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DB8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13% des postes de direction </a:t>
            </a:r>
            <a:r>
              <a:rPr lang="fr-FR" sz="2400" b="1" dirty="0" smtClean="0">
                <a:solidFill>
                  <a:srgbClr val="DB8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occupés</a:t>
            </a:r>
          </a:p>
          <a:p>
            <a:pPr algn="ctr"/>
            <a:r>
              <a:rPr lang="fr-FR" sz="2400" b="1" dirty="0" smtClean="0">
                <a:solidFill>
                  <a:srgbClr val="DB8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DB8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des femmes </a:t>
            </a:r>
          </a:p>
        </p:txBody>
      </p:sp>
    </p:spTree>
    <p:extLst>
      <p:ext uri="{BB962C8B-B14F-4D97-AF65-F5344CB8AC3E}">
        <p14:creationId xmlns:p14="http://schemas.microsoft.com/office/powerpoint/2010/main" xmlns="" val="1152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689297" y="-15685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Capital social du secteur industriel en 2022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0282" y="1611904"/>
            <a:ext cx="583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du capital social 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1855" y="1650183"/>
            <a:ext cx="583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 du 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social étranger par tranche d’âge d’entreprises </a:t>
            </a:r>
          </a:p>
        </p:txBody>
      </p:sp>
      <p:sp>
        <p:nvSpPr>
          <p:cNvPr id="18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347477" y="5489410"/>
            <a:ext cx="5671782" cy="1111188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Diversification des sources de capitaux étrangers : France, États-Unis, Espagne, Allemagne, Corée du Sud, Chine, Italie, Japon, Luxembourg, Belgique et Suisse…</a:t>
            </a:r>
          </a:p>
        </p:txBody>
      </p:sp>
      <p:sp>
        <p:nvSpPr>
          <p:cNvPr id="22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372932" y="5515037"/>
            <a:ext cx="5376096" cy="1111188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Concentration plus élevée du capital étranger dans le capital social des entreprises nouvellement créées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0093" y="796208"/>
            <a:ext cx="10558277" cy="487506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 smtClean="0">
                <a:solidFill>
                  <a:srgbClr val="DB8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+71% du capital social d’origine marocaine</a:t>
            </a:r>
            <a:endParaRPr lang="fr-FR" sz="2400" b="1" dirty="0">
              <a:solidFill>
                <a:srgbClr val="DB8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iangle isocèle 16"/>
          <p:cNvSpPr/>
          <p:nvPr/>
        </p:nvSpPr>
        <p:spPr>
          <a:xfrm rot="5400000" flipH="1">
            <a:off x="189036" y="157563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xmlns="" val="1519327252"/>
              </p:ext>
            </p:extLst>
          </p:nvPr>
        </p:nvGraphicFramePr>
        <p:xfrm>
          <a:off x="482287" y="2221178"/>
          <a:ext cx="5402162" cy="300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287321"/>
              </p:ext>
            </p:extLst>
          </p:nvPr>
        </p:nvGraphicFramePr>
        <p:xfrm>
          <a:off x="6755277" y="2291360"/>
          <a:ext cx="47426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angle 24"/>
          <p:cNvSpPr/>
          <p:nvPr/>
        </p:nvSpPr>
        <p:spPr>
          <a:xfrm>
            <a:off x="839972" y="3206237"/>
            <a:ext cx="1124642" cy="456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Capital Marocain </a:t>
            </a:r>
          </a:p>
          <a:p>
            <a:pPr algn="ctr"/>
            <a:r>
              <a:rPr lang="fr-FR" sz="1400" b="1" dirty="0"/>
              <a:t>71,5%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76760" y="3288035"/>
            <a:ext cx="857250" cy="456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Capital étranger</a:t>
            </a:r>
          </a:p>
          <a:p>
            <a:pPr algn="ctr"/>
            <a:r>
              <a:rPr lang="fr-FR" sz="1400" b="1" dirty="0"/>
              <a:t>28,5%</a:t>
            </a:r>
          </a:p>
        </p:txBody>
      </p:sp>
    </p:spTree>
    <p:extLst>
      <p:ext uri="{BB962C8B-B14F-4D97-AF65-F5344CB8AC3E}">
        <p14:creationId xmlns:p14="http://schemas.microsoft.com/office/powerpoint/2010/main" xmlns="" val="11502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825499" y="137660"/>
            <a:ext cx="10399691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Ventilation sectorielle du capital social du secteur industriel en 2022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2042" y="1070222"/>
            <a:ext cx="5221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sectorielle du capital social </a:t>
            </a:r>
          </a:p>
        </p:txBody>
      </p:sp>
      <p:sp>
        <p:nvSpPr>
          <p:cNvPr id="17" name="Triangle isocèle 16"/>
          <p:cNvSpPr/>
          <p:nvPr/>
        </p:nvSpPr>
        <p:spPr>
          <a:xfrm rot="5400000" flipH="1">
            <a:off x="264157" y="308147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4563621"/>
              </p:ext>
            </p:extLst>
          </p:nvPr>
        </p:nvGraphicFramePr>
        <p:xfrm>
          <a:off x="0" y="2082415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15943" y="5225648"/>
            <a:ext cx="5572125" cy="1149097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Avec une part de 2,5% du capital social du secteur industriel, </a:t>
            </a:r>
            <a:r>
              <a:rPr lang="fr-FR" b="1" dirty="0" smtClean="0">
                <a:solidFill>
                  <a:schemeClr val="bg1"/>
                </a:solidFill>
              </a:rPr>
              <a:t>96 </a:t>
            </a:r>
            <a:r>
              <a:rPr lang="fr-FR" b="1" dirty="0">
                <a:solidFill>
                  <a:schemeClr val="bg1"/>
                </a:solidFill>
              </a:rPr>
              <a:t>% du capital social du secteur aéronautique </a:t>
            </a:r>
            <a:r>
              <a:rPr lang="fr-FR" b="1" dirty="0" smtClean="0">
                <a:solidFill>
                  <a:schemeClr val="bg1"/>
                </a:solidFill>
              </a:rPr>
              <a:t>est d’origine étrangère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15942" y="3891906"/>
            <a:ext cx="5572125" cy="1149097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Avec une part de 43</a:t>
            </a:r>
            <a:r>
              <a:rPr lang="fr-FR" b="1" dirty="0">
                <a:solidFill>
                  <a:schemeClr val="bg1"/>
                </a:solidFill>
              </a:rPr>
              <a:t>% du capital étranger </a:t>
            </a:r>
            <a:r>
              <a:rPr lang="fr-FR" b="1" dirty="0" smtClean="0">
                <a:solidFill>
                  <a:schemeClr val="bg1"/>
                </a:solidFill>
              </a:rPr>
              <a:t>global, 94 </a:t>
            </a:r>
            <a:r>
              <a:rPr lang="fr-FR" b="1" dirty="0">
                <a:solidFill>
                  <a:schemeClr val="bg1"/>
                </a:solidFill>
              </a:rPr>
              <a:t>% du capital social de l’industrie automobile est </a:t>
            </a:r>
            <a:r>
              <a:rPr lang="fr-FR" b="1" dirty="0" smtClean="0">
                <a:solidFill>
                  <a:schemeClr val="bg1"/>
                </a:solidFill>
              </a:rPr>
              <a:t>d’origine étrangère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15942" y="2594901"/>
            <a:ext cx="5572125" cy="1149097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+92 </a:t>
            </a:r>
            <a:r>
              <a:rPr lang="fr-FR" b="1" dirty="0">
                <a:solidFill>
                  <a:schemeClr val="bg1"/>
                </a:solidFill>
              </a:rPr>
              <a:t>% du capital social du secteur agroalimentaire est d’origine marocaine</a:t>
            </a:r>
          </a:p>
        </p:txBody>
      </p:sp>
      <p:sp>
        <p:nvSpPr>
          <p:cNvPr id="20" name="Pentagone 15">
            <a:extLst>
              <a:ext uri="{FF2B5EF4-FFF2-40B4-BE49-F238E27FC236}">
                <a16:creationId xmlns:a16="http://schemas.microsoft.com/office/drawing/2014/main" xmlns="" id="{86E8D333-AD90-482A-B2EC-2F1BA96C07F6}"/>
              </a:ext>
            </a:extLst>
          </p:cNvPr>
          <p:cNvSpPr/>
          <p:nvPr/>
        </p:nvSpPr>
        <p:spPr>
          <a:xfrm flipH="1">
            <a:off x="6315942" y="1261159"/>
            <a:ext cx="5572125" cy="1149097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Avec une part de 33,7% du capital </a:t>
            </a:r>
            <a:r>
              <a:rPr lang="fr-FR" b="1" dirty="0" smtClean="0">
                <a:solidFill>
                  <a:schemeClr val="bg1"/>
                </a:solidFill>
              </a:rPr>
              <a:t>social, 84</a:t>
            </a:r>
            <a:r>
              <a:rPr lang="fr-FR" b="1" dirty="0">
                <a:solidFill>
                  <a:schemeClr val="bg1"/>
                </a:solidFill>
              </a:rPr>
              <a:t>% du capital </a:t>
            </a:r>
            <a:r>
              <a:rPr lang="fr-FR" b="1" dirty="0" smtClean="0">
                <a:solidFill>
                  <a:schemeClr val="bg1"/>
                </a:solidFill>
              </a:rPr>
              <a:t>du secteur de </a:t>
            </a:r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dirty="0" smtClean="0">
                <a:solidFill>
                  <a:schemeClr val="bg1"/>
                </a:solidFill>
              </a:rPr>
              <a:t>Chimie &amp; parachimie est d’origine marocaine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6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029202" y="1997411"/>
            <a:ext cx="10404336" cy="1224000"/>
            <a:chOff x="1029202" y="2837385"/>
            <a:chExt cx="10404336" cy="1224000"/>
          </a:xfrm>
        </p:grpSpPr>
        <p:sp>
          <p:nvSpPr>
            <p:cNvPr id="7" name="Rectangle 6"/>
            <p:cNvSpPr/>
            <p:nvPr/>
          </p:nvSpPr>
          <p:spPr>
            <a:xfrm>
              <a:off x="1221199" y="2837385"/>
              <a:ext cx="10009282" cy="12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92648" y="2837385"/>
              <a:ext cx="72000" cy="12240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71539" y="3105036"/>
              <a:ext cx="936199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3200" b="1" cap="all" dirty="0">
                  <a:solidFill>
                    <a:schemeClr val="bg1"/>
                  </a:solidFill>
                </a:rPr>
                <a:t>Méthodologie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 flipH="1">
              <a:off x="1029202" y="2993932"/>
              <a:ext cx="870889" cy="910906"/>
              <a:chOff x="9465678" y="5388009"/>
              <a:chExt cx="870889" cy="910906"/>
            </a:xfrm>
          </p:grpSpPr>
          <p:sp>
            <p:nvSpPr>
              <p:cNvPr id="20" name="Triangle isocèle 19"/>
              <p:cNvSpPr/>
              <p:nvPr/>
            </p:nvSpPr>
            <p:spPr>
              <a:xfrm rot="16200000">
                <a:off x="9390324" y="5463363"/>
                <a:ext cx="910906" cy="760198"/>
              </a:xfrm>
              <a:prstGeom prst="triangle">
                <a:avLst/>
              </a:prstGeom>
              <a:solidFill>
                <a:srgbClr val="DB8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2000"/>
              </a:p>
            </p:txBody>
          </p:sp>
          <p:sp>
            <p:nvSpPr>
              <p:cNvPr id="21" name="Triangle isocèle 20"/>
              <p:cNvSpPr/>
              <p:nvPr/>
            </p:nvSpPr>
            <p:spPr>
              <a:xfrm rot="16200000">
                <a:off x="9771226" y="5573038"/>
                <a:ext cx="589834" cy="540848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2000"/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1029202" y="3675223"/>
            <a:ext cx="10201279" cy="1224000"/>
            <a:chOff x="1029202" y="4515197"/>
            <a:chExt cx="10201279" cy="1224000"/>
          </a:xfrm>
        </p:grpSpPr>
        <p:grpSp>
          <p:nvGrpSpPr>
            <p:cNvPr id="2" name="Groupe 1"/>
            <p:cNvGrpSpPr/>
            <p:nvPr/>
          </p:nvGrpSpPr>
          <p:grpSpPr>
            <a:xfrm>
              <a:off x="1221199" y="4515197"/>
              <a:ext cx="10009282" cy="1224000"/>
              <a:chOff x="1291537" y="5251334"/>
              <a:chExt cx="10009282" cy="1224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291537" y="5251334"/>
                <a:ext cx="10009282" cy="122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62986" y="5251334"/>
                <a:ext cx="72000" cy="1224000"/>
              </a:xfrm>
              <a:prstGeom prst="rect">
                <a:avLst/>
              </a:pr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141877" y="5570947"/>
                <a:ext cx="893252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3200" b="1" cap="all" dirty="0">
                    <a:solidFill>
                      <a:schemeClr val="bg1"/>
                    </a:solidFill>
                  </a:rPr>
                  <a:t>Principaux résultats</a:t>
                </a: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 flipH="1">
              <a:off x="1029202" y="4671744"/>
              <a:ext cx="870889" cy="910906"/>
              <a:chOff x="9465678" y="5388009"/>
              <a:chExt cx="870889" cy="910906"/>
            </a:xfrm>
          </p:grpSpPr>
          <p:sp>
            <p:nvSpPr>
              <p:cNvPr id="23" name="Triangle isocèle 22"/>
              <p:cNvSpPr/>
              <p:nvPr/>
            </p:nvSpPr>
            <p:spPr>
              <a:xfrm rot="16200000">
                <a:off x="9390324" y="5463363"/>
                <a:ext cx="910906" cy="760198"/>
              </a:xfrm>
              <a:prstGeom prst="triangle">
                <a:avLst/>
              </a:prstGeom>
              <a:solidFill>
                <a:srgbClr val="DB8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2000"/>
              </a:p>
            </p:txBody>
          </p:sp>
          <p:sp>
            <p:nvSpPr>
              <p:cNvPr id="24" name="Triangle isocèle 23"/>
              <p:cNvSpPr/>
              <p:nvPr/>
            </p:nvSpPr>
            <p:spPr>
              <a:xfrm rot="16200000">
                <a:off x="9771226" y="5573038"/>
                <a:ext cx="589834" cy="540848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2000"/>
              </a:p>
            </p:txBody>
          </p:sp>
        </p:grp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5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604700" y="-71008"/>
            <a:ext cx="11630116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kern="0" dirty="0" smtClean="0">
                <a:solidFill>
                  <a:schemeClr val="bg1"/>
                </a:solidFill>
              </a:rPr>
              <a:t>Performance Régionale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147313" y="117007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8216" y="-35297"/>
            <a:ext cx="1008238" cy="596272"/>
          </a:xfrm>
          <a:prstGeom prst="rect">
            <a:avLst/>
          </a:prstGeom>
        </p:spPr>
      </p:pic>
      <p:sp>
        <p:nvSpPr>
          <p:cNvPr id="27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134144" y="2019215"/>
            <a:ext cx="3668751" cy="944067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lvl="0" algn="ctr"/>
            <a:endParaRPr lang="fr-FR" sz="1600" b="1" dirty="0" smtClean="0">
              <a:solidFill>
                <a:schemeClr val="bg1"/>
              </a:solidFill>
              <a:cs typeface="Sakkal Majalla"/>
            </a:endParaRPr>
          </a:p>
          <a:p>
            <a:pPr lvl="0" algn="ctr"/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Consolidation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du positionnement de la Région de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TTH en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tant que hub industriel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: +5pts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par rapport à 2015</a:t>
            </a:r>
          </a:p>
          <a:p>
            <a:pPr lvl="0" algn="ctr"/>
            <a:endParaRPr lang="fr-FR" sz="1600" b="1" dirty="0">
              <a:solidFill>
                <a:schemeClr val="bg1"/>
              </a:solidFill>
              <a:cs typeface="Sakkal Majalla"/>
            </a:endParaRPr>
          </a:p>
        </p:txBody>
      </p:sp>
      <p:sp>
        <p:nvSpPr>
          <p:cNvPr id="30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116884" y="1114162"/>
            <a:ext cx="3678294" cy="72259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cs typeface="Sakkal Majalla"/>
              </a:rPr>
              <a:t>54% du CA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enregistré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dans la Région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de CS : - 10pts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par rapport à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2015</a:t>
            </a:r>
            <a:endParaRPr lang="fr-FR" sz="1600" b="1" dirty="0">
              <a:solidFill>
                <a:schemeClr val="bg1"/>
              </a:solidFill>
              <a:cs typeface="Sakkal Majalla"/>
            </a:endParaRPr>
          </a:p>
        </p:txBody>
      </p:sp>
      <p:sp>
        <p:nvSpPr>
          <p:cNvPr id="38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152045" y="3166820"/>
            <a:ext cx="3666102" cy="647754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cs typeface="Sakkal Majalla"/>
              </a:rPr>
              <a:t>Croissance exponentielle du CA de la Région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RSK: +100% entre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2018 et 2022</a:t>
            </a:r>
          </a:p>
        </p:txBody>
      </p:sp>
      <p:sp>
        <p:nvSpPr>
          <p:cNvPr id="40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152044" y="4018112"/>
            <a:ext cx="3650851" cy="706948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3 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Régions du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sud: + 40</a:t>
            </a:r>
            <a:r>
              <a:rPr lang="fr-FR" sz="1600" b="1" dirty="0">
                <a:solidFill>
                  <a:schemeClr val="bg1"/>
                </a:solidFill>
                <a:cs typeface="Sakkal Majalla"/>
              </a:rPr>
              <a:t>% de croissance </a:t>
            </a:r>
            <a:r>
              <a:rPr lang="fr-FR" sz="1600" b="1" dirty="0" smtClean="0">
                <a:solidFill>
                  <a:schemeClr val="bg1"/>
                </a:solidFill>
                <a:cs typeface="Sakkal Majalla"/>
              </a:rPr>
              <a:t>moyenne  du CA entre  2021 et 2022</a:t>
            </a:r>
            <a:endParaRPr lang="fr-FR" sz="1600" b="1" dirty="0">
              <a:solidFill>
                <a:schemeClr val="bg1"/>
              </a:solidFill>
              <a:cs typeface="Sakkal Majalla"/>
            </a:endParaRPr>
          </a:p>
        </p:txBody>
      </p:sp>
      <p:sp>
        <p:nvSpPr>
          <p:cNvPr id="41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8473582" y="1169619"/>
            <a:ext cx="3493226" cy="62474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50% de la </a:t>
            </a:r>
            <a:r>
              <a:rPr lang="fr-FR" sz="1600" b="1" dirty="0">
                <a:solidFill>
                  <a:schemeClr val="bg1"/>
                </a:solidFill>
              </a:rPr>
              <a:t>VA </a:t>
            </a:r>
            <a:r>
              <a:rPr lang="fr-FR" sz="1600" b="1" dirty="0" smtClean="0">
                <a:solidFill>
                  <a:schemeClr val="bg1"/>
                </a:solidFill>
              </a:rPr>
              <a:t>enregistré dans la </a:t>
            </a:r>
            <a:r>
              <a:rPr lang="fr-FR" sz="1600" b="1" dirty="0">
                <a:solidFill>
                  <a:schemeClr val="bg1"/>
                </a:solidFill>
              </a:rPr>
              <a:t>Région de </a:t>
            </a:r>
            <a:r>
              <a:rPr lang="fr-FR" sz="1600" b="1" dirty="0" smtClean="0">
                <a:solidFill>
                  <a:schemeClr val="bg1"/>
                </a:solidFill>
              </a:rPr>
              <a:t>CS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3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8479645" y="2048170"/>
            <a:ext cx="3504567" cy="65489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 defTabSz="862013">
              <a:lnSpc>
                <a:spcPct val="107000"/>
              </a:lnSpc>
            </a:pPr>
            <a:r>
              <a:rPr lang="fr-FR" sz="1600" b="1" dirty="0">
                <a:solidFill>
                  <a:schemeClr val="bg1"/>
                </a:solidFill>
              </a:rPr>
              <a:t>30% de la VA </a:t>
            </a:r>
            <a:r>
              <a:rPr lang="fr-FR" sz="1600" b="1" dirty="0" smtClean="0">
                <a:solidFill>
                  <a:schemeClr val="bg1"/>
                </a:solidFill>
              </a:rPr>
              <a:t>généré par 2 </a:t>
            </a:r>
            <a:r>
              <a:rPr lang="fr-FR" sz="1600" b="1" dirty="0">
                <a:solidFill>
                  <a:schemeClr val="bg1"/>
                </a:solidFill>
              </a:rPr>
              <a:t>Régions : </a:t>
            </a:r>
            <a:r>
              <a:rPr lang="fr-FR" sz="1600" b="1" dirty="0" smtClean="0">
                <a:solidFill>
                  <a:schemeClr val="bg1"/>
                </a:solidFill>
              </a:rPr>
              <a:t>TTH et RSK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4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8488835" y="2935315"/>
            <a:ext cx="3486188" cy="696734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b="1" dirty="0">
                <a:solidFill>
                  <a:schemeClr val="bg1"/>
                </a:solidFill>
              </a:rPr>
              <a:t>+10 </a:t>
            </a:r>
            <a:r>
              <a:rPr lang="fr-FR" sz="1600" b="1" dirty="0" smtClean="0">
                <a:solidFill>
                  <a:schemeClr val="bg1"/>
                </a:solidFill>
              </a:rPr>
              <a:t>MMDH de VA enregistrés dans  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 les </a:t>
            </a:r>
            <a:r>
              <a:rPr lang="fr-FR" sz="1600" b="1" dirty="0">
                <a:solidFill>
                  <a:schemeClr val="bg1"/>
                </a:solidFill>
              </a:rPr>
              <a:t>Régions de </a:t>
            </a:r>
            <a:r>
              <a:rPr lang="fr-FR" sz="1600" b="1" dirty="0" smtClean="0">
                <a:solidFill>
                  <a:schemeClr val="bg1"/>
                </a:solidFill>
              </a:rPr>
              <a:t>MS </a:t>
            </a:r>
            <a:r>
              <a:rPr lang="fr-FR" sz="1600" b="1" dirty="0">
                <a:solidFill>
                  <a:schemeClr val="bg1"/>
                </a:solidFill>
              </a:rPr>
              <a:t>et de </a:t>
            </a:r>
            <a:r>
              <a:rPr lang="fr-FR" sz="1600" b="1" dirty="0" smtClean="0">
                <a:solidFill>
                  <a:schemeClr val="bg1"/>
                </a:solidFill>
              </a:rPr>
              <a:t>FM,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6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8513678" y="3859843"/>
            <a:ext cx="3470534" cy="875461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Forte orientation à l’export </a:t>
            </a:r>
            <a:r>
              <a:rPr lang="fr-FR" sz="1600" b="1" dirty="0" smtClean="0">
                <a:solidFill>
                  <a:schemeClr val="bg1"/>
                </a:solidFill>
              </a:rPr>
              <a:t>de 2 Régions </a:t>
            </a:r>
            <a:r>
              <a:rPr lang="fr-FR" sz="1600" b="1" dirty="0">
                <a:solidFill>
                  <a:schemeClr val="bg1"/>
                </a:solidFill>
              </a:rPr>
              <a:t>du sud : </a:t>
            </a:r>
            <a:r>
              <a:rPr lang="fr-FR" sz="1600" b="1" dirty="0" smtClean="0">
                <a:solidFill>
                  <a:schemeClr val="bg1"/>
                </a:solidFill>
              </a:rPr>
              <a:t>GON (87% du CA) et LSH (71,2</a:t>
            </a:r>
            <a:r>
              <a:rPr lang="fr-FR" sz="1600" b="1" dirty="0">
                <a:solidFill>
                  <a:schemeClr val="bg1"/>
                </a:solidFill>
              </a:rPr>
              <a:t>% du </a:t>
            </a:r>
            <a:r>
              <a:rPr lang="fr-FR" sz="1600" b="1" dirty="0" smtClean="0">
                <a:solidFill>
                  <a:schemeClr val="bg1"/>
                </a:solidFill>
              </a:rPr>
              <a:t>CA)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7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8557096" y="4985124"/>
            <a:ext cx="3470534" cy="61134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85</a:t>
            </a:r>
            <a:r>
              <a:rPr lang="fr-FR" sz="1600" b="1" dirty="0">
                <a:solidFill>
                  <a:schemeClr val="bg1"/>
                </a:solidFill>
              </a:rPr>
              <a:t>% des </a:t>
            </a:r>
            <a:r>
              <a:rPr lang="fr-FR" sz="1600" b="1" dirty="0" smtClean="0">
                <a:solidFill>
                  <a:schemeClr val="bg1"/>
                </a:solidFill>
              </a:rPr>
              <a:t>exportations réalisé par 3 Régions </a:t>
            </a:r>
            <a:r>
              <a:rPr lang="fr-FR" sz="1600" b="1" dirty="0">
                <a:solidFill>
                  <a:schemeClr val="bg1"/>
                </a:solidFill>
              </a:rPr>
              <a:t>: CS, TTH, </a:t>
            </a:r>
            <a:r>
              <a:rPr lang="fr-FR" sz="1600" b="1" dirty="0" smtClean="0">
                <a:solidFill>
                  <a:schemeClr val="bg1"/>
                </a:solidFill>
              </a:rPr>
              <a:t>RSK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8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152043" y="4907397"/>
            <a:ext cx="3643135" cy="819011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Croissance </a:t>
            </a:r>
            <a:r>
              <a:rPr lang="fr-FR" sz="1600" b="1" dirty="0">
                <a:solidFill>
                  <a:schemeClr val="bg1"/>
                </a:solidFill>
              </a:rPr>
              <a:t>à </a:t>
            </a:r>
            <a:r>
              <a:rPr lang="fr-FR" sz="1600" b="1" dirty="0" smtClean="0">
                <a:solidFill>
                  <a:schemeClr val="bg1"/>
                </a:solidFill>
              </a:rPr>
              <a:t>2 chiffres de </a:t>
            </a:r>
            <a:r>
              <a:rPr lang="fr-FR" sz="1600" b="1" dirty="0">
                <a:solidFill>
                  <a:schemeClr val="bg1"/>
                </a:solidFill>
              </a:rPr>
              <a:t>l’emploi de </a:t>
            </a:r>
            <a:endParaRPr lang="fr-FR" sz="1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7 Régions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0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152043" y="5927340"/>
            <a:ext cx="3668751" cy="827362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Parité atteinte au </a:t>
            </a:r>
            <a:r>
              <a:rPr lang="fr-FR" sz="1600" b="1" dirty="0">
                <a:solidFill>
                  <a:schemeClr val="bg1"/>
                </a:solidFill>
              </a:rPr>
              <a:t>niveau </a:t>
            </a:r>
            <a:r>
              <a:rPr lang="fr-FR" sz="1600" b="1" dirty="0" smtClean="0">
                <a:solidFill>
                  <a:schemeClr val="bg1"/>
                </a:solidFill>
              </a:rPr>
              <a:t>des Régions </a:t>
            </a:r>
            <a:r>
              <a:rPr lang="fr-FR" sz="1600" b="1" dirty="0">
                <a:solidFill>
                  <a:schemeClr val="bg1"/>
                </a:solidFill>
              </a:rPr>
              <a:t>de TTH et FM</a:t>
            </a:r>
          </a:p>
        </p:txBody>
      </p:sp>
      <p:sp>
        <p:nvSpPr>
          <p:cNvPr id="56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8557096" y="5939744"/>
            <a:ext cx="3470534" cy="802554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Parité de +30% dépassée par l’ensemble des Régions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370A65F4-1F4E-44B8-984A-08A13626D6C9}"/>
              </a:ext>
            </a:extLst>
          </p:cNvPr>
          <p:cNvGrpSpPr/>
          <p:nvPr/>
        </p:nvGrpSpPr>
        <p:grpSpPr>
          <a:xfrm>
            <a:off x="3795178" y="1304212"/>
            <a:ext cx="4701373" cy="5355448"/>
            <a:chOff x="3282166" y="3070333"/>
            <a:chExt cx="3612912" cy="3660821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xmlns="" id="{5ACEDD5B-F820-4577-96F0-A32E6810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82166" y="3070333"/>
              <a:ext cx="3612912" cy="3660821"/>
            </a:xfrm>
            <a:prstGeom prst="rect">
              <a:avLst/>
            </a:prstGeom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03F48CC3-BCB2-4E97-82D6-152734D5621D}"/>
                </a:ext>
              </a:extLst>
            </p:cNvPr>
            <p:cNvSpPr txBox="1"/>
            <p:nvPr/>
          </p:nvSpPr>
          <p:spPr>
            <a:xfrm>
              <a:off x="5312966" y="3672958"/>
              <a:ext cx="469007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CS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54,4%</a:t>
              </a:r>
              <a:endParaRPr lang="fr-MA" sz="1200" b="1" dirty="0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CC7621BB-C71D-4BAD-84A4-206F68C915B3}"/>
                </a:ext>
              </a:extLst>
            </p:cNvPr>
            <p:cNvSpPr txBox="1"/>
            <p:nvPr/>
          </p:nvSpPr>
          <p:spPr>
            <a:xfrm>
              <a:off x="5855378" y="3225254"/>
              <a:ext cx="469007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TTH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18,1%</a:t>
              </a:r>
              <a:endParaRPr lang="fr-MA" sz="1200" b="1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BA471B76-FD49-401B-AC60-4C086D8303BF}"/>
                </a:ext>
              </a:extLst>
            </p:cNvPr>
            <p:cNvSpPr txBox="1"/>
            <p:nvPr/>
          </p:nvSpPr>
          <p:spPr>
            <a:xfrm>
              <a:off x="5655923" y="3497240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RSK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9,9%</a:t>
              </a:r>
              <a:endParaRPr lang="fr-MA" sz="1200" b="1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xmlns="" id="{671A01FF-AC90-42AE-A58D-4805140757A3}"/>
                </a:ext>
              </a:extLst>
            </p:cNvPr>
            <p:cNvSpPr txBox="1"/>
            <p:nvPr/>
          </p:nvSpPr>
          <p:spPr>
            <a:xfrm>
              <a:off x="3652429" y="6139643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DOD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0,5%</a:t>
              </a:r>
              <a:endParaRPr lang="fr-MA" sz="1200" b="1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49E18D26-D31D-4B2F-8DEA-24E239AE9476}"/>
                </a:ext>
              </a:extLst>
            </p:cNvPr>
            <p:cNvSpPr txBox="1"/>
            <p:nvPr/>
          </p:nvSpPr>
          <p:spPr>
            <a:xfrm>
              <a:off x="4433561" y="5249897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LSH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0,9%</a:t>
              </a:r>
              <a:endParaRPr lang="fr-MA" sz="1200" b="1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6CFCF0BE-1560-447F-9D49-0DA35C68E4FF}"/>
                </a:ext>
              </a:extLst>
            </p:cNvPr>
            <p:cNvSpPr txBox="1"/>
            <p:nvPr/>
          </p:nvSpPr>
          <p:spPr>
            <a:xfrm>
              <a:off x="5848977" y="4252505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DT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0,1%</a:t>
              </a:r>
              <a:endParaRPr lang="fr-MA" sz="1200" b="1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96FF6014-F5AD-461B-BD4B-A95BF93616B9}"/>
                </a:ext>
              </a:extLst>
            </p:cNvPr>
            <p:cNvSpPr txBox="1"/>
            <p:nvPr/>
          </p:nvSpPr>
          <p:spPr>
            <a:xfrm>
              <a:off x="4865585" y="4895422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GON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0,4%</a:t>
              </a:r>
              <a:endParaRPr lang="fr-MA" sz="1200" b="1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9C334349-B599-4BDF-97B5-95F23879C8D6}"/>
                </a:ext>
              </a:extLst>
            </p:cNvPr>
            <p:cNvSpPr txBox="1"/>
            <p:nvPr/>
          </p:nvSpPr>
          <p:spPr>
            <a:xfrm>
              <a:off x="5649290" y="3880720"/>
              <a:ext cx="402044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BMK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1%</a:t>
              </a:r>
              <a:endParaRPr lang="fr-MA" sz="1200" b="1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8550C9E9-8887-4C8B-8446-593890706059}"/>
                </a:ext>
              </a:extLst>
            </p:cNvPr>
            <p:cNvSpPr txBox="1"/>
            <p:nvPr/>
          </p:nvSpPr>
          <p:spPr>
            <a:xfrm>
              <a:off x="6346323" y="3463480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2,3%</a:t>
              </a:r>
              <a:endParaRPr lang="fr-MA" sz="1200" b="1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048046D9-C121-4C83-B04C-ABF616794849}"/>
                </a:ext>
              </a:extLst>
            </p:cNvPr>
            <p:cNvSpPr txBox="1"/>
            <p:nvPr/>
          </p:nvSpPr>
          <p:spPr>
            <a:xfrm>
              <a:off x="5160992" y="4522206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SM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3,6%</a:t>
              </a:r>
              <a:endParaRPr lang="fr-MA" sz="1200" b="1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xmlns="" id="{1EDBFA80-E010-46B2-8B53-1DD7DE227191}"/>
                </a:ext>
              </a:extLst>
            </p:cNvPr>
            <p:cNvSpPr txBox="1"/>
            <p:nvPr/>
          </p:nvSpPr>
          <p:spPr>
            <a:xfrm>
              <a:off x="5134067" y="4086042"/>
              <a:ext cx="404670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MS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3,9%</a:t>
              </a:r>
              <a:endParaRPr lang="fr-MA" sz="1200" b="1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xmlns="" id="{C32D824E-F3D7-4C40-9EAA-E3FBC87ABC43}"/>
                </a:ext>
              </a:extLst>
            </p:cNvPr>
            <p:cNvSpPr txBox="1"/>
            <p:nvPr/>
          </p:nvSpPr>
          <p:spPr>
            <a:xfrm>
              <a:off x="6015483" y="3552192"/>
              <a:ext cx="319324" cy="35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FM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5%</a:t>
              </a:r>
              <a:endParaRPr lang="fr-MA" sz="1200" b="1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4154919" y="1114158"/>
            <a:ext cx="401631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du CA par Région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59" y="509887"/>
            <a:ext cx="10561781" cy="461665"/>
          </a:xfrm>
          <a:prstGeom prst="rect">
            <a:avLst/>
          </a:prstGeom>
          <a:ln>
            <a:solidFill>
              <a:srgbClr val="DB8F1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kern="0" dirty="0">
                <a:solidFill>
                  <a:srgbClr val="DB8F19"/>
                </a:solidFill>
              </a:rPr>
              <a:t>Une </a:t>
            </a:r>
            <a:r>
              <a:rPr lang="fr-FR" sz="2400" b="1" dirty="0">
                <a:solidFill>
                  <a:srgbClr val="DB8F19"/>
                </a:solidFill>
              </a:rPr>
              <a:t>Dynamique appréciable </a:t>
            </a:r>
            <a:r>
              <a:rPr lang="fr-FR" sz="2400" b="1" dirty="0" smtClean="0">
                <a:solidFill>
                  <a:srgbClr val="DB8F19"/>
                </a:solidFill>
              </a:rPr>
              <a:t>pour l’ensemble des </a:t>
            </a:r>
            <a:r>
              <a:rPr lang="fr-FR" sz="2400" b="1" dirty="0">
                <a:solidFill>
                  <a:srgbClr val="DB8F19"/>
                </a:solidFill>
              </a:rPr>
              <a:t>Régions du Royaume</a:t>
            </a:r>
          </a:p>
        </p:txBody>
      </p:sp>
    </p:spTree>
    <p:extLst>
      <p:ext uri="{BB962C8B-B14F-4D97-AF65-F5344CB8AC3E}">
        <p14:creationId xmlns:p14="http://schemas.microsoft.com/office/powerpoint/2010/main" xmlns="" val="31118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77" y="94129"/>
            <a:ext cx="11956082" cy="6615954"/>
          </a:xfrm>
          <a:prstGeom prst="rect">
            <a:avLst/>
          </a:prstGeom>
          <a:solidFill>
            <a:srgbClr val="1A2B3C"/>
          </a:solidFill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543125" y="2487706"/>
            <a:ext cx="8616652" cy="1828800"/>
            <a:chOff x="1543125" y="2514600"/>
            <a:chExt cx="8616652" cy="18288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3125" y="2514600"/>
              <a:ext cx="8616652" cy="18288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95861" y="2724665"/>
              <a:ext cx="2372497" cy="1403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107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898D2-DA07-431A-8936-DAA52BCA9B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  <a:ln>
            <a:solidFill>
              <a:srgbClr val="DB8F19"/>
            </a:solidFill>
          </a:ln>
        </p:spPr>
      </p:pic>
      <p:grpSp>
        <p:nvGrpSpPr>
          <p:cNvPr id="4" name="Groupe 3"/>
          <p:cNvGrpSpPr/>
          <p:nvPr/>
        </p:nvGrpSpPr>
        <p:grpSpPr>
          <a:xfrm>
            <a:off x="296882" y="1040541"/>
            <a:ext cx="2815313" cy="1756357"/>
            <a:chOff x="194021" y="642855"/>
            <a:chExt cx="2815313" cy="1756357"/>
          </a:xfrm>
          <a:noFill/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A00399EA-15A0-4A22-BFA4-224C8201C29A}"/>
                </a:ext>
              </a:extLst>
            </p:cNvPr>
            <p:cNvGrpSpPr/>
            <p:nvPr/>
          </p:nvGrpSpPr>
          <p:grpSpPr>
            <a:xfrm>
              <a:off x="194021" y="642855"/>
              <a:ext cx="2815313" cy="1756357"/>
              <a:chOff x="855750" y="2127854"/>
              <a:chExt cx="2412000" cy="1756357"/>
            </a:xfrm>
            <a:grpFill/>
          </p:grpSpPr>
          <p:sp>
            <p:nvSpPr>
              <p:cNvPr id="7" name="Rectangle : coins arrondis 64">
                <a:extLst>
                  <a:ext uri="{FF2B5EF4-FFF2-40B4-BE49-F238E27FC236}">
                    <a16:creationId xmlns:a16="http://schemas.microsoft.com/office/drawing/2014/main" xmlns="" id="{968F4B0D-EB20-43BF-902E-09890E819CCD}"/>
                  </a:ext>
                </a:extLst>
              </p:cNvPr>
              <p:cNvSpPr/>
              <p:nvPr/>
            </p:nvSpPr>
            <p:spPr>
              <a:xfrm>
                <a:off x="855750" y="2127854"/>
                <a:ext cx="2412000" cy="1756357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DB8F1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9213">
                  <a:defRPr/>
                </a:pPr>
                <a:endParaRPr lang="fr-FR" sz="1050" kern="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A5A3F205-10F6-4A36-9909-9ECC514E070B}"/>
                  </a:ext>
                </a:extLst>
              </p:cNvPr>
              <p:cNvSpPr/>
              <p:nvPr/>
            </p:nvSpPr>
            <p:spPr>
              <a:xfrm>
                <a:off x="855750" y="2977951"/>
                <a:ext cx="2412000" cy="810277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Ins="36000" rtlCol="0" anchor="ctr"/>
              <a:lstStyle/>
              <a:p>
                <a:pPr algn="ctr"/>
                <a:r>
                  <a:rPr lang="fr-FR" sz="2800" b="1" dirty="0">
                    <a:solidFill>
                      <a:schemeClr val="bg1"/>
                    </a:solidFill>
                  </a:rPr>
                  <a:t>801,5 MMDH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Chiffre d’affaires en 2022</a:t>
                </a:r>
                <a:endParaRPr lang="fr-FR" sz="1600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endParaRPr lang="fr-FR" sz="1600" b="1" kern="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6333" y="682270"/>
              <a:ext cx="810682" cy="810682"/>
            </a:xfrm>
            <a:prstGeom prst="rect">
              <a:avLst/>
            </a:prstGeom>
            <a:grpFill/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00399EA-15A0-4A22-BFA4-224C8201C29A}"/>
              </a:ext>
            </a:extLst>
          </p:cNvPr>
          <p:cNvGrpSpPr/>
          <p:nvPr/>
        </p:nvGrpSpPr>
        <p:grpSpPr>
          <a:xfrm>
            <a:off x="6187470" y="1040542"/>
            <a:ext cx="2815313" cy="1756356"/>
            <a:chOff x="855750" y="2127855"/>
            <a:chExt cx="2412000" cy="1756356"/>
          </a:xfrm>
          <a:noFill/>
        </p:grpSpPr>
        <p:sp>
          <p:nvSpPr>
            <p:cNvPr id="10" name="Rectangle : coins arrondis 64">
              <a:extLst>
                <a:ext uri="{FF2B5EF4-FFF2-40B4-BE49-F238E27FC236}">
                  <a16:creationId xmlns:a16="http://schemas.microsoft.com/office/drawing/2014/main" xmlns="" id="{968F4B0D-EB20-43BF-902E-09890E819CCD}"/>
                </a:ext>
              </a:extLst>
            </p:cNvPr>
            <p:cNvSpPr/>
            <p:nvPr/>
          </p:nvSpPr>
          <p:spPr>
            <a:xfrm>
              <a:off x="855750" y="2127855"/>
              <a:ext cx="2412000" cy="1756356"/>
            </a:xfrm>
            <a:prstGeom prst="roundRect">
              <a:avLst/>
            </a:prstGeom>
            <a:grpFill/>
            <a:ln w="12700" cap="flat" cmpd="sng" algn="ctr">
              <a:solidFill>
                <a:srgbClr val="DB8F1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13">
                <a:defRPr/>
              </a:pPr>
              <a:endParaRPr lang="fr-FR" sz="1050" kern="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5A3F205-10F6-4A36-9909-9ECC514E070B}"/>
                </a:ext>
              </a:extLst>
            </p:cNvPr>
            <p:cNvSpPr/>
            <p:nvPr/>
          </p:nvSpPr>
          <p:spPr>
            <a:xfrm>
              <a:off x="855750" y="2977951"/>
              <a:ext cx="2412000" cy="810277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Ins="36000"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212,4 MMDH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Valeur Ajoutée en 2022</a:t>
              </a:r>
            </a:p>
            <a:p>
              <a:pPr algn="ctr">
                <a:lnSpc>
                  <a:spcPts val="1400"/>
                </a:lnSpc>
                <a:defRPr/>
              </a:pPr>
              <a:endParaRPr lang="fr-FR" sz="1600" b="1" kern="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A00399EA-15A0-4A22-BFA4-224C8201C29A}"/>
              </a:ext>
            </a:extLst>
          </p:cNvPr>
          <p:cNvGrpSpPr/>
          <p:nvPr/>
        </p:nvGrpSpPr>
        <p:grpSpPr>
          <a:xfrm>
            <a:off x="3242176" y="1024910"/>
            <a:ext cx="2815313" cy="1771988"/>
            <a:chOff x="855750" y="2127855"/>
            <a:chExt cx="2412000" cy="1660373"/>
          </a:xfrm>
          <a:noFill/>
        </p:grpSpPr>
        <p:sp>
          <p:nvSpPr>
            <p:cNvPr id="13" name="Rectangle : coins arrondis 64">
              <a:extLst>
                <a:ext uri="{FF2B5EF4-FFF2-40B4-BE49-F238E27FC236}">
                  <a16:creationId xmlns:a16="http://schemas.microsoft.com/office/drawing/2014/main" xmlns="" id="{968F4B0D-EB20-43BF-902E-09890E819CCD}"/>
                </a:ext>
              </a:extLst>
            </p:cNvPr>
            <p:cNvSpPr/>
            <p:nvPr/>
          </p:nvSpPr>
          <p:spPr>
            <a:xfrm>
              <a:off x="855750" y="2127855"/>
              <a:ext cx="2412000" cy="1660373"/>
            </a:xfrm>
            <a:prstGeom prst="roundRect">
              <a:avLst/>
            </a:prstGeom>
            <a:grpFill/>
            <a:ln w="12700" cap="flat" cmpd="sng" algn="ctr">
              <a:solidFill>
                <a:srgbClr val="DB8F1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13">
                <a:defRPr/>
              </a:pPr>
              <a:endParaRPr lang="fr-FR" sz="1050" kern="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5A3F205-10F6-4A36-9909-9ECC514E070B}"/>
                </a:ext>
              </a:extLst>
            </p:cNvPr>
            <p:cNvSpPr/>
            <p:nvPr/>
          </p:nvSpPr>
          <p:spPr>
            <a:xfrm>
              <a:off x="855750" y="2977951"/>
              <a:ext cx="2412000" cy="810277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Ins="36000"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738,7 MMDH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Production en 2022</a:t>
              </a:r>
            </a:p>
            <a:p>
              <a:pPr algn="ctr">
                <a:lnSpc>
                  <a:spcPts val="1400"/>
                </a:lnSpc>
                <a:defRPr/>
              </a:pPr>
              <a:endParaRPr lang="fr-FR" sz="1600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A00399EA-15A0-4A22-BFA4-224C8201C29A}"/>
              </a:ext>
            </a:extLst>
          </p:cNvPr>
          <p:cNvGrpSpPr/>
          <p:nvPr/>
        </p:nvGrpSpPr>
        <p:grpSpPr>
          <a:xfrm>
            <a:off x="9132763" y="1024910"/>
            <a:ext cx="2815314" cy="1771987"/>
            <a:chOff x="855749" y="2195887"/>
            <a:chExt cx="2412001" cy="1688323"/>
          </a:xfrm>
        </p:grpSpPr>
        <p:sp>
          <p:nvSpPr>
            <p:cNvPr id="16" name="Rectangle : coins arrondis 64">
              <a:extLst>
                <a:ext uri="{FF2B5EF4-FFF2-40B4-BE49-F238E27FC236}">
                  <a16:creationId xmlns:a16="http://schemas.microsoft.com/office/drawing/2014/main" xmlns="" id="{968F4B0D-EB20-43BF-902E-09890E819CCD}"/>
                </a:ext>
              </a:extLst>
            </p:cNvPr>
            <p:cNvSpPr/>
            <p:nvPr/>
          </p:nvSpPr>
          <p:spPr>
            <a:xfrm>
              <a:off x="855749" y="2195887"/>
              <a:ext cx="2412000" cy="1688323"/>
            </a:xfrm>
            <a:prstGeom prst="roundRect">
              <a:avLst/>
            </a:prstGeom>
            <a:noFill/>
            <a:ln w="12700" cap="flat" cmpd="sng" algn="ctr">
              <a:solidFill>
                <a:srgbClr val="DB8F1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13">
                <a:defRPr/>
              </a:pPr>
              <a:endParaRPr lang="fr-FR" sz="1050" kern="0" dirty="0">
                <a:solidFill>
                  <a:srgbClr val="010101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5A3F205-10F6-4A36-9909-9ECC514E070B}"/>
                </a:ext>
              </a:extLst>
            </p:cNvPr>
            <p:cNvSpPr/>
            <p:nvPr/>
          </p:nvSpPr>
          <p:spPr>
            <a:xfrm>
              <a:off x="855750" y="2977951"/>
              <a:ext cx="2412000" cy="810277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Ins="36000"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33,9 MMDH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Investissement en 2022</a:t>
              </a:r>
            </a:p>
            <a:p>
              <a:pPr algn="ctr">
                <a:lnSpc>
                  <a:spcPts val="1400"/>
                </a:lnSpc>
                <a:defRPr/>
              </a:pPr>
              <a:endParaRPr lang="fr-FR" sz="1600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432" y="1102558"/>
            <a:ext cx="694800" cy="694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2386" y="1037217"/>
            <a:ext cx="825481" cy="82548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778"/>
          <a:stretch/>
        </p:blipFill>
        <p:spPr>
          <a:xfrm>
            <a:off x="10079918" y="1137897"/>
            <a:ext cx="921004" cy="694800"/>
          </a:xfrm>
          <a:prstGeom prst="rect">
            <a:avLst/>
          </a:prstGeom>
        </p:spPr>
      </p:pic>
      <p:sp>
        <p:nvSpPr>
          <p:cNvPr id="21" name="Rectangle : coins arrondis 64">
            <a:extLst>
              <a:ext uri="{FF2B5EF4-FFF2-40B4-BE49-F238E27FC236}">
                <a16:creationId xmlns:a16="http://schemas.microsoft.com/office/drawing/2014/main" xmlns="" id="{968F4B0D-EB20-43BF-902E-09890E819CCD}"/>
              </a:ext>
            </a:extLst>
          </p:cNvPr>
          <p:cNvSpPr/>
          <p:nvPr/>
        </p:nvSpPr>
        <p:spPr>
          <a:xfrm>
            <a:off x="194686" y="3208999"/>
            <a:ext cx="2880000" cy="1399969"/>
          </a:xfrm>
          <a:prstGeom prst="roundRect">
            <a:avLst/>
          </a:prstGeom>
          <a:noFill/>
          <a:ln w="12700" cap="flat" cmpd="sng" algn="ctr">
            <a:solidFill>
              <a:srgbClr val="DB8F19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213" algn="ctr">
              <a:defRPr/>
            </a:pPr>
            <a:r>
              <a:rPr lang="fr-FR" sz="2200" b="1" kern="0" dirty="0">
                <a:solidFill>
                  <a:schemeClr val="bg1"/>
                </a:solidFill>
              </a:rPr>
              <a:t>Doublement du nombre </a:t>
            </a:r>
            <a:r>
              <a:rPr lang="fr-FR" sz="2200" b="1" kern="0" dirty="0" smtClean="0">
                <a:solidFill>
                  <a:schemeClr val="bg1"/>
                </a:solidFill>
              </a:rPr>
              <a:t>d’entreprises en </a:t>
            </a:r>
            <a:r>
              <a:rPr lang="fr-FR" sz="2200" b="1" kern="0" dirty="0">
                <a:solidFill>
                  <a:schemeClr val="bg1"/>
                </a:solidFill>
              </a:rPr>
              <a:t>10 ans</a:t>
            </a:r>
          </a:p>
        </p:txBody>
      </p:sp>
      <p:sp>
        <p:nvSpPr>
          <p:cNvPr id="22" name="Rectangle : coins arrondis 64">
            <a:extLst>
              <a:ext uri="{FF2B5EF4-FFF2-40B4-BE49-F238E27FC236}">
                <a16:creationId xmlns:a16="http://schemas.microsoft.com/office/drawing/2014/main" xmlns="" id="{968F4B0D-EB20-43BF-902E-09890E819CCD}"/>
              </a:ext>
            </a:extLst>
          </p:cNvPr>
          <p:cNvSpPr/>
          <p:nvPr/>
        </p:nvSpPr>
        <p:spPr>
          <a:xfrm>
            <a:off x="3202948" y="3208999"/>
            <a:ext cx="2880000" cy="1439999"/>
          </a:xfrm>
          <a:prstGeom prst="roundRect">
            <a:avLst/>
          </a:prstGeom>
          <a:noFill/>
          <a:ln w="12700" cap="flat" cmpd="sng" algn="ctr">
            <a:solidFill>
              <a:srgbClr val="DB8F19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213" algn="ctr">
              <a:defRPr/>
            </a:pPr>
            <a:r>
              <a:rPr lang="fr-FR" sz="2200" b="1" kern="0" dirty="0">
                <a:solidFill>
                  <a:schemeClr val="bg1"/>
                </a:solidFill>
              </a:rPr>
              <a:t>38% des entreprises industrielles sont des PME</a:t>
            </a:r>
          </a:p>
        </p:txBody>
      </p:sp>
      <p:sp>
        <p:nvSpPr>
          <p:cNvPr id="24" name="Rectangle : coins arrondis 64">
            <a:extLst>
              <a:ext uri="{FF2B5EF4-FFF2-40B4-BE49-F238E27FC236}">
                <a16:creationId xmlns:a16="http://schemas.microsoft.com/office/drawing/2014/main" xmlns="" id="{968F4B0D-EB20-43BF-902E-09890E819CCD}"/>
              </a:ext>
            </a:extLst>
          </p:cNvPr>
          <p:cNvSpPr/>
          <p:nvPr/>
        </p:nvSpPr>
        <p:spPr>
          <a:xfrm>
            <a:off x="9219473" y="3208999"/>
            <a:ext cx="2880000" cy="1440000"/>
          </a:xfrm>
          <a:prstGeom prst="roundRect">
            <a:avLst/>
          </a:prstGeom>
          <a:noFill/>
          <a:ln w="12700" cap="flat" cmpd="sng" algn="ctr">
            <a:solidFill>
              <a:srgbClr val="DB8F19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213" algn="ctr">
              <a:defRPr/>
            </a:pPr>
            <a:r>
              <a:rPr lang="fr-FR" sz="2200" b="1" kern="0" dirty="0">
                <a:solidFill>
                  <a:schemeClr val="bg1"/>
                </a:solidFill>
              </a:rPr>
              <a:t>46% du chiffre d’affaires </a:t>
            </a:r>
            <a:r>
              <a:rPr lang="fr-FR" sz="2200" b="1" kern="0" dirty="0" smtClean="0">
                <a:solidFill>
                  <a:schemeClr val="bg1"/>
                </a:solidFill>
              </a:rPr>
              <a:t>destiné </a:t>
            </a:r>
            <a:r>
              <a:rPr lang="fr-FR" sz="2200" b="1" kern="0" dirty="0">
                <a:solidFill>
                  <a:schemeClr val="bg1"/>
                </a:solidFill>
              </a:rPr>
              <a:t>à l’export</a:t>
            </a:r>
          </a:p>
        </p:txBody>
      </p:sp>
      <p:sp>
        <p:nvSpPr>
          <p:cNvPr id="26" name="Rectangle : coins arrondis 64">
            <a:extLst>
              <a:ext uri="{FF2B5EF4-FFF2-40B4-BE49-F238E27FC236}">
                <a16:creationId xmlns:a16="http://schemas.microsoft.com/office/drawing/2014/main" xmlns="" id="{968F4B0D-EB20-43BF-902E-09890E819CCD}"/>
              </a:ext>
            </a:extLst>
          </p:cNvPr>
          <p:cNvSpPr/>
          <p:nvPr/>
        </p:nvSpPr>
        <p:spPr>
          <a:xfrm>
            <a:off x="296883" y="5051177"/>
            <a:ext cx="5756632" cy="1448244"/>
          </a:xfrm>
          <a:prstGeom prst="roundRect">
            <a:avLst/>
          </a:prstGeom>
          <a:noFill/>
          <a:ln w="12700" cap="flat" cmpd="sng" algn="ctr">
            <a:solidFill>
              <a:srgbClr val="DB8F19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213" algn="ctr">
              <a:defRPr/>
            </a:pPr>
            <a:r>
              <a:rPr lang="fr-FR" sz="2200" b="1" kern="0" dirty="0" smtClean="0">
                <a:solidFill>
                  <a:schemeClr val="bg1"/>
                </a:solidFill>
              </a:rPr>
              <a:t>Création </a:t>
            </a:r>
            <a:r>
              <a:rPr lang="fr-FR" sz="2200" b="1" kern="0" dirty="0">
                <a:solidFill>
                  <a:schemeClr val="bg1"/>
                </a:solidFill>
              </a:rPr>
              <a:t>nette de 70 </a:t>
            </a:r>
            <a:r>
              <a:rPr lang="fr-FR" sz="2200" b="1" kern="0" dirty="0" smtClean="0">
                <a:solidFill>
                  <a:schemeClr val="bg1"/>
                </a:solidFill>
              </a:rPr>
              <a:t>329 emplois (+8,8%)</a:t>
            </a:r>
            <a:endParaRPr lang="fr-FR" sz="2200" b="1" kern="0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64">
            <a:extLst>
              <a:ext uri="{FF2B5EF4-FFF2-40B4-BE49-F238E27FC236}">
                <a16:creationId xmlns:a16="http://schemas.microsoft.com/office/drawing/2014/main" xmlns="" id="{968F4B0D-EB20-43BF-902E-09890E819CCD}"/>
              </a:ext>
            </a:extLst>
          </p:cNvPr>
          <p:cNvSpPr/>
          <p:nvPr/>
        </p:nvSpPr>
        <p:spPr>
          <a:xfrm>
            <a:off x="6187470" y="5051177"/>
            <a:ext cx="5912003" cy="1448244"/>
          </a:xfrm>
          <a:prstGeom prst="roundRect">
            <a:avLst/>
          </a:prstGeom>
          <a:noFill/>
          <a:ln w="12700" cap="flat" cmpd="sng" algn="ctr">
            <a:solidFill>
              <a:srgbClr val="DB8F19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213" algn="ctr">
              <a:defRPr/>
            </a:pPr>
            <a:r>
              <a:rPr lang="fr-FR" sz="2200" b="1" kern="0" dirty="0">
                <a:solidFill>
                  <a:schemeClr val="bg1"/>
                </a:solidFill>
              </a:rPr>
              <a:t>40% </a:t>
            </a:r>
            <a:r>
              <a:rPr lang="fr-FR" sz="2200" b="1" kern="0" dirty="0" smtClean="0">
                <a:solidFill>
                  <a:schemeClr val="bg1"/>
                </a:solidFill>
              </a:rPr>
              <a:t>des emplois occupés par des femmes </a:t>
            </a:r>
            <a:endParaRPr lang="fr-FR" sz="2200" b="1" kern="0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64">
            <a:extLst>
              <a:ext uri="{FF2B5EF4-FFF2-40B4-BE49-F238E27FC236}">
                <a16:creationId xmlns:a16="http://schemas.microsoft.com/office/drawing/2014/main" xmlns="" id="{968F4B0D-EB20-43BF-902E-09890E819CCD}"/>
              </a:ext>
            </a:extLst>
          </p:cNvPr>
          <p:cNvSpPr/>
          <p:nvPr/>
        </p:nvSpPr>
        <p:spPr>
          <a:xfrm>
            <a:off x="6178564" y="3214043"/>
            <a:ext cx="2880000" cy="1440000"/>
          </a:xfrm>
          <a:prstGeom prst="roundRect">
            <a:avLst/>
          </a:prstGeom>
          <a:noFill/>
          <a:ln w="12700" cap="flat" cmpd="sng" algn="ctr">
            <a:solidFill>
              <a:srgbClr val="DB8F19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213" algn="ctr">
              <a:defRPr/>
            </a:pPr>
            <a:r>
              <a:rPr lang="fr-FR" sz="2200" b="1" kern="0" dirty="0" smtClean="0">
                <a:solidFill>
                  <a:schemeClr val="bg1"/>
                </a:solidFill>
              </a:rPr>
              <a:t>+71% </a:t>
            </a:r>
            <a:r>
              <a:rPr lang="fr-FR" sz="2200" b="1" kern="0" dirty="0">
                <a:solidFill>
                  <a:schemeClr val="bg1"/>
                </a:solidFill>
              </a:rPr>
              <a:t>du capital social </a:t>
            </a:r>
            <a:r>
              <a:rPr lang="fr-FR" sz="2200" b="1" kern="0" dirty="0" smtClean="0">
                <a:solidFill>
                  <a:schemeClr val="bg1"/>
                </a:solidFill>
              </a:rPr>
              <a:t>d’origine </a:t>
            </a:r>
            <a:r>
              <a:rPr lang="fr-FR" sz="2200" b="1" kern="0" dirty="0">
                <a:solidFill>
                  <a:schemeClr val="bg1"/>
                </a:solidFill>
              </a:rPr>
              <a:t>marocaine 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3305351" y="27490"/>
            <a:ext cx="964500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Synthèse des principaux indicateurs </a:t>
            </a:r>
          </a:p>
        </p:txBody>
      </p:sp>
      <p:sp>
        <p:nvSpPr>
          <p:cNvPr id="34" name="Triangle isocèle 33"/>
          <p:cNvSpPr/>
          <p:nvPr/>
        </p:nvSpPr>
        <p:spPr>
          <a:xfrm rot="5400000" flipH="1">
            <a:off x="2805090" y="197977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5" name="Triangle isocèle 34"/>
          <p:cNvSpPr/>
          <p:nvPr/>
        </p:nvSpPr>
        <p:spPr>
          <a:xfrm rot="16200000" flipH="1">
            <a:off x="8587810" y="211302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xmlns="" val="4152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1"/>
            <a:ext cx="12198196" cy="686148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045885" y="2973546"/>
            <a:ext cx="8100230" cy="910908"/>
            <a:chOff x="1855433" y="2699865"/>
            <a:chExt cx="8100230" cy="910908"/>
          </a:xfrm>
        </p:grpSpPr>
        <p:grpSp>
          <p:nvGrpSpPr>
            <p:cNvPr id="2" name="Groupe 1"/>
            <p:cNvGrpSpPr/>
            <p:nvPr/>
          </p:nvGrpSpPr>
          <p:grpSpPr>
            <a:xfrm>
              <a:off x="2938509" y="2743200"/>
              <a:ext cx="5934078" cy="824240"/>
              <a:chOff x="2895537" y="2743200"/>
              <a:chExt cx="5673615" cy="82424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895537" y="2743200"/>
                <a:ext cx="5673615" cy="824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3246691" y="2893709"/>
                <a:ext cx="4852473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28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méthodologie</a:t>
                </a:r>
                <a:endParaRPr lang="fr-FR" sz="2800" b="1" cap="all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855433" y="2699865"/>
              <a:ext cx="1083076" cy="910908"/>
              <a:chOff x="12665805" y="2355066"/>
              <a:chExt cx="1083076" cy="910908"/>
            </a:xfrm>
          </p:grpSpPr>
          <p:sp>
            <p:nvSpPr>
              <p:cNvPr id="8" name="Triangle isocèle 7"/>
              <p:cNvSpPr/>
              <p:nvPr/>
            </p:nvSpPr>
            <p:spPr>
              <a:xfrm rot="16200000">
                <a:off x="12640507" y="2380365"/>
                <a:ext cx="910907" cy="86031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9" name="Triangle isocèle 8"/>
              <p:cNvSpPr/>
              <p:nvPr/>
            </p:nvSpPr>
            <p:spPr>
              <a:xfrm rot="16200000">
                <a:off x="12875799" y="2392892"/>
                <a:ext cx="910908" cy="835256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 flipH="1">
              <a:off x="8872587" y="2699865"/>
              <a:ext cx="1083076" cy="910908"/>
              <a:chOff x="12665805" y="2355066"/>
              <a:chExt cx="1083076" cy="910908"/>
            </a:xfrm>
          </p:grpSpPr>
          <p:sp>
            <p:nvSpPr>
              <p:cNvPr id="11" name="Triangle isocèle 10"/>
              <p:cNvSpPr/>
              <p:nvPr/>
            </p:nvSpPr>
            <p:spPr>
              <a:xfrm rot="16200000">
                <a:off x="12640507" y="2380365"/>
                <a:ext cx="910907" cy="86031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Triangle isocèle 11"/>
              <p:cNvSpPr/>
              <p:nvPr/>
            </p:nvSpPr>
            <p:spPr>
              <a:xfrm rot="16200000">
                <a:off x="12875799" y="2392892"/>
                <a:ext cx="910908" cy="835256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</p:grp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944" y="142607"/>
            <a:ext cx="3255822" cy="9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4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1"/>
            <a:ext cx="13115280" cy="737734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792475" y="58084"/>
            <a:ext cx="5540559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Méthodologie</a:t>
            </a:r>
          </a:p>
        </p:txBody>
      </p:sp>
      <p:sp>
        <p:nvSpPr>
          <p:cNvPr id="12" name="Triangle isocèle 11"/>
          <p:cNvSpPr/>
          <p:nvPr/>
        </p:nvSpPr>
        <p:spPr>
          <a:xfrm rot="5400000" flipH="1">
            <a:off x="244818" y="226179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" name="ZoneTexte 1"/>
          <p:cNvSpPr txBox="1"/>
          <p:nvPr/>
        </p:nvSpPr>
        <p:spPr>
          <a:xfrm>
            <a:off x="564598" y="908279"/>
            <a:ext cx="145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B8F19"/>
                </a:solidFill>
              </a:rPr>
              <a:t>Périmètre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4598" y="4733909"/>
            <a:ext cx="233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B8F19"/>
                </a:solidFill>
              </a:rPr>
              <a:t>Taux de réponse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598" y="1369944"/>
            <a:ext cx="11297202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050" b="1" dirty="0">
              <a:solidFill>
                <a:srgbClr val="2F5597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Enquête </a:t>
            </a:r>
            <a:r>
              <a:rPr lang="fr-FR" b="1" dirty="0" smtClean="0">
                <a:solidFill>
                  <a:schemeClr val="bg1"/>
                </a:solidFill>
              </a:rPr>
              <a:t>exhaustive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Entreprise de forme juridique déterminée, dont l’activité principale est industrielle, disposant d’au moins une année d’exploitation et d’un ou plusieurs établissements de production. Employant +10 pax et/ou réalisant un chiffre d’affaires dépassant 100 </a:t>
            </a:r>
            <a:r>
              <a:rPr lang="fr-FR" b="1" dirty="0" smtClean="0">
                <a:solidFill>
                  <a:schemeClr val="bg1"/>
                </a:solidFill>
              </a:rPr>
              <a:t>KDH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Industries de transformation hors services liés à </a:t>
            </a:r>
            <a:r>
              <a:rPr lang="fr-FR" b="1" dirty="0" smtClean="0">
                <a:solidFill>
                  <a:schemeClr val="bg1"/>
                </a:solidFill>
              </a:rPr>
              <a:t>l’industrie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bg1"/>
                </a:solidFill>
              </a:rPr>
              <a:t>10 891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entreprises ciblées comme base de </a:t>
            </a:r>
            <a:r>
              <a:rPr lang="fr-FR" b="1" dirty="0" smtClean="0">
                <a:solidFill>
                  <a:schemeClr val="bg1"/>
                </a:solidFill>
              </a:rPr>
              <a:t>sondage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bg1"/>
                </a:solidFill>
              </a:rPr>
              <a:t>12 </a:t>
            </a:r>
            <a:r>
              <a:rPr lang="fr-FR" sz="2400" b="1" dirty="0" smtClean="0">
                <a:solidFill>
                  <a:schemeClr val="bg1"/>
                </a:solidFill>
              </a:rPr>
              <a:t>Régions</a:t>
            </a:r>
            <a:endParaRPr lang="fr-FR" sz="20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bg1"/>
                </a:solidFill>
              </a:rPr>
              <a:t>16 Secteurs industriels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(aéronautique ; agroalimentaire ; automobile ; chimie et parachimie ; matériaux de construction ; cuir ; électrique et électronique ; industries mécaniques et métallurgiques ; pharmaceutique ; plasturgie ; textile et habillement </a:t>
            </a:r>
            <a:r>
              <a:rPr lang="fr-FR" b="1" dirty="0" smtClean="0">
                <a:solidFill>
                  <a:schemeClr val="bg1"/>
                </a:solidFill>
              </a:rPr>
              <a:t>…)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598" y="5409364"/>
            <a:ext cx="8377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bg1"/>
                </a:solidFill>
              </a:rPr>
              <a:t>80%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de réponses </a:t>
            </a:r>
            <a:r>
              <a:rPr lang="fr-FR" b="1" dirty="0" smtClean="0">
                <a:solidFill>
                  <a:schemeClr val="bg1"/>
                </a:solidFill>
              </a:rPr>
              <a:t>collectées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bg1"/>
                </a:solidFill>
              </a:rPr>
              <a:t>100% </a:t>
            </a:r>
            <a:r>
              <a:rPr lang="fr-FR" b="1" dirty="0">
                <a:solidFill>
                  <a:schemeClr val="bg1"/>
                </a:solidFill>
              </a:rPr>
              <a:t>de réponses des </a:t>
            </a:r>
            <a:r>
              <a:rPr lang="fr-FR" b="1" dirty="0" smtClean="0">
                <a:solidFill>
                  <a:schemeClr val="bg1"/>
                </a:solidFill>
              </a:rPr>
              <a:t>GE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bg1"/>
                </a:solidFill>
              </a:rPr>
              <a:t>100% </a:t>
            </a:r>
            <a:r>
              <a:rPr lang="fr-FR" b="1" dirty="0">
                <a:solidFill>
                  <a:schemeClr val="bg1"/>
                </a:solidFill>
              </a:rPr>
              <a:t>de réponses des entreprises représentant 80% du CA du secteur </a:t>
            </a:r>
            <a:r>
              <a:rPr lang="fr-FR" b="1" dirty="0" smtClean="0">
                <a:solidFill>
                  <a:schemeClr val="bg1"/>
                </a:solidFill>
              </a:rPr>
              <a:t>industriel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1"/>
            <a:ext cx="13115280" cy="7377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420" y="1303102"/>
            <a:ext cx="107550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spcBef>
                <a:spcPct val="0"/>
              </a:spcBef>
            </a:pPr>
            <a:endParaRPr lang="fr-FR" sz="300" b="1" dirty="0">
              <a:solidFill>
                <a:srgbClr val="2F5597"/>
              </a:solidFill>
            </a:endParaRPr>
          </a:p>
          <a:p>
            <a:pPr marL="28575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1</a:t>
            </a:r>
            <a:r>
              <a:rPr lang="fr-FR" b="1" baseline="30000" dirty="0">
                <a:solidFill>
                  <a:schemeClr val="bg1"/>
                </a:solidFill>
              </a:rPr>
              <a:t>ère</a:t>
            </a:r>
            <a:r>
              <a:rPr lang="fr-FR" b="1" dirty="0">
                <a:solidFill>
                  <a:schemeClr val="bg1"/>
                </a:solidFill>
              </a:rPr>
              <a:t> Edition 100% digitalisée </a:t>
            </a:r>
          </a:p>
          <a:p>
            <a:pPr marL="28575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Développement d’une plateforme dédiée à la saisie</a:t>
            </a:r>
          </a:p>
          <a:p>
            <a:pPr marL="28575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Questionnaire accessible en ligne aux entreprises</a:t>
            </a:r>
          </a:p>
          <a:p>
            <a:pPr marL="28575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120 </a:t>
            </a:r>
            <a:r>
              <a:rPr lang="fr-FR" b="1" dirty="0" smtClean="0">
                <a:solidFill>
                  <a:schemeClr val="bg1"/>
                </a:solidFill>
              </a:rPr>
              <a:t>Enquêteurs </a:t>
            </a:r>
            <a:r>
              <a:rPr lang="fr-FR" b="1" dirty="0">
                <a:solidFill>
                  <a:schemeClr val="bg1"/>
                </a:solidFill>
              </a:rPr>
              <a:t>relevant des 29 délégations provinciales du Ministère de l’Industrie et du Commerce</a:t>
            </a:r>
          </a:p>
          <a:p>
            <a:pPr marL="28575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+10 S</a:t>
            </a:r>
            <a:r>
              <a:rPr lang="fr-FR" b="1" dirty="0" smtClean="0">
                <a:solidFill>
                  <a:schemeClr val="bg1"/>
                </a:solidFill>
              </a:rPr>
              <a:t>tatisticiens </a:t>
            </a:r>
            <a:r>
              <a:rPr lang="fr-FR" b="1" dirty="0">
                <a:solidFill>
                  <a:schemeClr val="bg1"/>
                </a:solidFill>
              </a:rPr>
              <a:t>de la Direction des </a:t>
            </a:r>
            <a:r>
              <a:rPr lang="fr-FR" b="1" dirty="0" smtClean="0">
                <a:solidFill>
                  <a:schemeClr val="bg1"/>
                </a:solidFill>
              </a:rPr>
              <a:t>Statistiques, </a:t>
            </a:r>
            <a:r>
              <a:rPr lang="fr-FR" b="1" dirty="0">
                <a:solidFill>
                  <a:schemeClr val="bg1"/>
                </a:solidFill>
              </a:rPr>
              <a:t>des </a:t>
            </a:r>
            <a:r>
              <a:rPr lang="fr-FR" b="1" dirty="0" smtClean="0">
                <a:solidFill>
                  <a:schemeClr val="bg1"/>
                </a:solidFill>
              </a:rPr>
              <a:t>Etudes, </a:t>
            </a:r>
            <a:r>
              <a:rPr lang="fr-FR" b="1" dirty="0">
                <a:solidFill>
                  <a:schemeClr val="bg1"/>
                </a:solidFill>
              </a:rPr>
              <a:t>de la </a:t>
            </a:r>
            <a:r>
              <a:rPr lang="fr-FR" b="1" dirty="0" smtClean="0">
                <a:solidFill>
                  <a:schemeClr val="bg1"/>
                </a:solidFill>
              </a:rPr>
              <a:t>Veille </a:t>
            </a:r>
            <a:r>
              <a:rPr lang="fr-FR" b="1" dirty="0">
                <a:solidFill>
                  <a:schemeClr val="bg1"/>
                </a:solidFill>
              </a:rPr>
              <a:t>et de l’Evaluation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19420" y="4043114"/>
            <a:ext cx="10189880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00100">
              <a:spcBef>
                <a:spcPct val="0"/>
              </a:spcBef>
            </a:pPr>
            <a:endParaRPr lang="fr-FR" sz="100" b="1" dirty="0">
              <a:solidFill>
                <a:schemeClr val="bg1"/>
              </a:solidFill>
            </a:endParaRPr>
          </a:p>
          <a:p>
            <a:pPr marL="285750" lvl="0" indent="-285750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FR" sz="900" b="1" dirty="0">
              <a:solidFill>
                <a:schemeClr val="bg1"/>
              </a:solidFill>
            </a:endParaRPr>
          </a:p>
          <a:p>
            <a:pPr marL="285750" lvl="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Baromètre de l’industrie Marocaine (Rapport en arabe et en français, téléchargeable depuis le site du </a:t>
            </a:r>
            <a:r>
              <a:rPr lang="fr-FR" b="1" dirty="0" smtClean="0">
                <a:solidFill>
                  <a:schemeClr val="bg1"/>
                </a:solidFill>
              </a:rPr>
              <a:t>Ministère)</a:t>
            </a:r>
            <a:endParaRPr lang="fr-FR" b="1" dirty="0">
              <a:solidFill>
                <a:schemeClr val="bg1"/>
              </a:solidFill>
            </a:endParaRPr>
          </a:p>
          <a:p>
            <a:pPr marL="28575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Cartographie régionale et sectorielle de l’industrie marocaine</a:t>
            </a:r>
          </a:p>
          <a:p>
            <a:pPr marL="285750" lvl="0" indent="-285750" algn="just" defTabSz="8001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Répertoire à jour des entreprises industrielles</a:t>
            </a: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Base de données à jour des principaux indicateurs du secteur industriel par secteur, par activité, par Région et par province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719420" y="59591"/>
            <a:ext cx="5540559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Méthodologie</a:t>
            </a:r>
          </a:p>
        </p:txBody>
      </p:sp>
      <p:sp>
        <p:nvSpPr>
          <p:cNvPr id="11" name="Triangle isocèle 10"/>
          <p:cNvSpPr/>
          <p:nvPr/>
        </p:nvSpPr>
        <p:spPr>
          <a:xfrm rot="5400000" flipH="1">
            <a:off x="171763" y="227686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2" name="ZoneTexte 11"/>
          <p:cNvSpPr txBox="1"/>
          <p:nvPr/>
        </p:nvSpPr>
        <p:spPr>
          <a:xfrm>
            <a:off x="610742" y="926499"/>
            <a:ext cx="25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B8F19"/>
                </a:solidFill>
              </a:rPr>
              <a:t>Moyens mobilisés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0742" y="3706573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B8F19"/>
                </a:solidFill>
              </a:rPr>
              <a:t>Principaux outputs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5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1"/>
            <a:ext cx="12198196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5104" y="1184338"/>
            <a:ext cx="107550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spcBef>
                <a:spcPct val="0"/>
              </a:spcBef>
            </a:pPr>
            <a:endParaRPr lang="fr-FR" sz="300" b="1" dirty="0">
              <a:solidFill>
                <a:srgbClr val="2F5597"/>
              </a:solidFill>
            </a:endParaRP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Grande Entreprise (GE) :  CA&gt;175 MDH</a:t>
            </a: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Moyenne Entreprise (ME): 50MDH&lt;CA&lt; 175 MDH </a:t>
            </a: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Petite Entreprise (PE) : 10 MDH&lt;CA&lt;50 MDH </a:t>
            </a: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Toute Petite Entreprise (TPE) : CA&lt;10 MDH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692559" y="-15018"/>
            <a:ext cx="5540559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Concepts retenus</a:t>
            </a:r>
          </a:p>
        </p:txBody>
      </p:sp>
      <p:sp>
        <p:nvSpPr>
          <p:cNvPr id="11" name="Triangle isocèle 10"/>
          <p:cNvSpPr/>
          <p:nvPr/>
        </p:nvSpPr>
        <p:spPr>
          <a:xfrm rot="5400000" flipH="1">
            <a:off x="144902" y="153077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2" name="ZoneTexte 11"/>
          <p:cNvSpPr txBox="1"/>
          <p:nvPr/>
        </p:nvSpPr>
        <p:spPr>
          <a:xfrm>
            <a:off x="383874" y="757616"/>
            <a:ext cx="332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B8F19"/>
                </a:solidFill>
              </a:rPr>
              <a:t>Catégories d’entreprises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83874" y="4545700"/>
            <a:ext cx="416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DB8F19"/>
                </a:solidFill>
              </a:rPr>
              <a:t>Tranches d’âge des entreprises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5104" y="4987019"/>
            <a:ext cx="107550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spcBef>
                <a:spcPct val="0"/>
              </a:spcBef>
            </a:pPr>
            <a:endParaRPr lang="fr-FR" sz="300" b="1" dirty="0">
              <a:solidFill>
                <a:srgbClr val="2F5597"/>
              </a:solidFill>
            </a:endParaRP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Inférieur ou égal à 5 ans </a:t>
            </a: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Compris entre 5 et 10 ans 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Compris entre 10 et 20 ans </a:t>
            </a:r>
          </a:p>
          <a:p>
            <a:pPr marL="28575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Supérieur </a:t>
            </a:r>
            <a:r>
              <a:rPr lang="fr-FR" b="1" dirty="0">
                <a:solidFill>
                  <a:schemeClr val="bg1"/>
                </a:solidFill>
              </a:rPr>
              <a:t>à 20 ans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0422" y="2803688"/>
            <a:ext cx="107550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00100">
              <a:spcBef>
                <a:spcPct val="0"/>
              </a:spcBef>
            </a:pPr>
            <a:endParaRPr lang="fr-FR" sz="100" b="1" dirty="0" smtClean="0">
              <a:solidFill>
                <a:schemeClr val="bg1"/>
              </a:solidFill>
            </a:endParaRPr>
          </a:p>
          <a:p>
            <a:pPr marL="285750" lvl="0" indent="-285750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FR" sz="900" b="1" dirty="0" smtClean="0">
              <a:solidFill>
                <a:schemeClr val="bg1"/>
              </a:solidFill>
            </a:endParaRPr>
          </a:p>
          <a:p>
            <a:pPr marL="285750" lvl="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Inférieur ou égal à 10 personnes </a:t>
            </a:r>
          </a:p>
          <a:p>
            <a:pPr marL="285750" lvl="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Compris entre 11 et 50 personnes </a:t>
            </a:r>
          </a:p>
          <a:p>
            <a:pPr marL="285750" lvl="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Compris entre 51 et 100 personnes </a:t>
            </a:r>
          </a:p>
          <a:p>
            <a:pPr marL="285750" lvl="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Compris entre 101 et 500 personnes </a:t>
            </a:r>
          </a:p>
          <a:p>
            <a:pPr marL="285750" lvl="0" indent="-285750" algn="just" defTabSz="8001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/>
                </a:solidFill>
              </a:rPr>
              <a:t>Supérieur à 500 </a:t>
            </a:r>
            <a:r>
              <a:rPr lang="fr-FR" b="1" dirty="0" smtClean="0">
                <a:solidFill>
                  <a:schemeClr val="bg1"/>
                </a:solidFill>
              </a:rPr>
              <a:t>personnes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9192" y="2445864"/>
            <a:ext cx="434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B8F19"/>
                </a:solidFill>
              </a:rPr>
              <a:t>Strates d’emploi des entreprises </a:t>
            </a:r>
          </a:p>
        </p:txBody>
      </p:sp>
    </p:spTree>
    <p:extLst>
      <p:ext uri="{BB962C8B-B14F-4D97-AF65-F5344CB8AC3E}">
        <p14:creationId xmlns:p14="http://schemas.microsoft.com/office/powerpoint/2010/main" xmlns="" val="16232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1"/>
            <a:ext cx="12198196" cy="686148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045885" y="2973546"/>
            <a:ext cx="8100230" cy="910908"/>
            <a:chOff x="1855433" y="2699865"/>
            <a:chExt cx="8100230" cy="910908"/>
          </a:xfrm>
        </p:grpSpPr>
        <p:grpSp>
          <p:nvGrpSpPr>
            <p:cNvPr id="2" name="Groupe 1"/>
            <p:cNvGrpSpPr/>
            <p:nvPr/>
          </p:nvGrpSpPr>
          <p:grpSpPr>
            <a:xfrm>
              <a:off x="2938509" y="2743200"/>
              <a:ext cx="5934078" cy="824240"/>
              <a:chOff x="2895537" y="2743200"/>
              <a:chExt cx="5673615" cy="82424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895537" y="2743200"/>
                <a:ext cx="5673615" cy="824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3246691" y="2893709"/>
                <a:ext cx="4852473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28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Principaux résultats</a:t>
                </a: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855433" y="2699865"/>
              <a:ext cx="1083076" cy="910908"/>
              <a:chOff x="12665805" y="2355066"/>
              <a:chExt cx="1083076" cy="910908"/>
            </a:xfrm>
          </p:grpSpPr>
          <p:sp>
            <p:nvSpPr>
              <p:cNvPr id="8" name="Triangle isocèle 7"/>
              <p:cNvSpPr/>
              <p:nvPr/>
            </p:nvSpPr>
            <p:spPr>
              <a:xfrm rot="16200000">
                <a:off x="12640507" y="2380365"/>
                <a:ext cx="910907" cy="86031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9" name="Triangle isocèle 8"/>
              <p:cNvSpPr/>
              <p:nvPr/>
            </p:nvSpPr>
            <p:spPr>
              <a:xfrm rot="16200000">
                <a:off x="12875799" y="2392892"/>
                <a:ext cx="910908" cy="835256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 flipH="1">
              <a:off x="8872587" y="2699865"/>
              <a:ext cx="1083076" cy="910908"/>
              <a:chOff x="12665805" y="2355066"/>
              <a:chExt cx="1083076" cy="910908"/>
            </a:xfrm>
          </p:grpSpPr>
          <p:sp>
            <p:nvSpPr>
              <p:cNvPr id="11" name="Triangle isocèle 10"/>
              <p:cNvSpPr/>
              <p:nvPr/>
            </p:nvSpPr>
            <p:spPr>
              <a:xfrm rot="16200000">
                <a:off x="12640507" y="2380365"/>
                <a:ext cx="910907" cy="86031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Triangle isocèle 11"/>
              <p:cNvSpPr/>
              <p:nvPr/>
            </p:nvSpPr>
            <p:spPr>
              <a:xfrm rot="16200000">
                <a:off x="12875799" y="2392892"/>
                <a:ext cx="910908" cy="835256"/>
              </a:xfrm>
              <a:prstGeom prst="triangl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</p:grp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944" y="142607"/>
            <a:ext cx="3255822" cy="957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04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0" y="-31074"/>
            <a:ext cx="12239625" cy="6889074"/>
          </a:xfrm>
          <a:prstGeom prst="rect">
            <a:avLst/>
          </a:prstGeom>
        </p:spPr>
      </p:pic>
      <p:sp>
        <p:nvSpPr>
          <p:cNvPr id="5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7143064" y="4083667"/>
            <a:ext cx="3715314" cy="584214"/>
          </a:xfrm>
          <a:prstGeom prst="round2Diag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1/3 </a:t>
            </a:r>
            <a:r>
              <a:rPr lang="fr-FR" b="1" dirty="0">
                <a:solidFill>
                  <a:schemeClr val="bg1"/>
                </a:solidFill>
              </a:rPr>
              <a:t>des entreprises de moins de 10 ans sont des </a:t>
            </a:r>
            <a:r>
              <a:rPr lang="fr-FR" sz="2400" b="1" dirty="0">
                <a:solidFill>
                  <a:schemeClr val="bg1"/>
                </a:solidFill>
              </a:rPr>
              <a:t>GE</a:t>
            </a:r>
            <a:r>
              <a:rPr lang="fr-FR" b="1" dirty="0">
                <a:solidFill>
                  <a:schemeClr val="bg1"/>
                </a:solidFill>
              </a:rPr>
              <a:t> ou </a:t>
            </a:r>
            <a:r>
              <a:rPr lang="fr-FR" sz="2400" b="1" dirty="0">
                <a:solidFill>
                  <a:schemeClr val="bg1"/>
                </a:solidFill>
              </a:rPr>
              <a:t>PME</a:t>
            </a:r>
            <a:r>
              <a:rPr lang="fr-FR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481" y="751414"/>
            <a:ext cx="10582662" cy="487506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 smtClean="0">
                <a:solidFill>
                  <a:srgbClr val="DB8F19"/>
                </a:solidFill>
              </a:rPr>
              <a:t>Doublement du </a:t>
            </a:r>
            <a:r>
              <a:rPr lang="fr-FR" sz="2400" b="1" dirty="0">
                <a:solidFill>
                  <a:srgbClr val="DB8F19"/>
                </a:solidFill>
              </a:rPr>
              <a:t>nombre </a:t>
            </a:r>
            <a:r>
              <a:rPr lang="fr-FR" sz="2400" b="1" dirty="0" smtClean="0">
                <a:solidFill>
                  <a:srgbClr val="DB8F19"/>
                </a:solidFill>
              </a:rPr>
              <a:t>d’entreprises en </a:t>
            </a:r>
            <a:r>
              <a:rPr lang="fr-FR" sz="2400" b="1" dirty="0">
                <a:solidFill>
                  <a:srgbClr val="DB8F19"/>
                </a:solidFill>
              </a:rPr>
              <a:t>10 </a:t>
            </a:r>
            <a:r>
              <a:rPr lang="fr-FR" sz="2400" b="1" dirty="0" smtClean="0">
                <a:solidFill>
                  <a:srgbClr val="DB8F19"/>
                </a:solidFill>
              </a:rPr>
              <a:t>ans</a:t>
            </a:r>
            <a:endParaRPr lang="fr-FR" sz="2400" b="1" dirty="0">
              <a:solidFill>
                <a:srgbClr val="DB8F19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6262460"/>
              </p:ext>
            </p:extLst>
          </p:nvPr>
        </p:nvGraphicFramePr>
        <p:xfrm>
          <a:off x="371748" y="2424614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03592" y="1693942"/>
            <a:ext cx="4016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des entreprises industrielles</a:t>
            </a:r>
            <a:b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tranche d’âge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588372" y="31794"/>
            <a:ext cx="112279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Structure du secteur industriel selon l’âge des entreprises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40716" y="199889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8926" y="5318140"/>
            <a:ext cx="3734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+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¼</a:t>
            </a:r>
            <a:r>
              <a:rPr lang="fr-FR" b="1" dirty="0">
                <a:solidFill>
                  <a:schemeClr val="bg1"/>
                </a:solidFill>
              </a:rPr>
              <a:t> des entreprises </a:t>
            </a:r>
            <a:r>
              <a:rPr lang="fr-FR" b="1" dirty="0" smtClean="0">
                <a:solidFill>
                  <a:schemeClr val="bg1"/>
                </a:solidFill>
              </a:rPr>
              <a:t>continuent </a:t>
            </a:r>
            <a:r>
              <a:rPr lang="fr-FR" b="1" dirty="0">
                <a:solidFill>
                  <a:schemeClr val="bg1"/>
                </a:solidFill>
              </a:rPr>
              <a:t>de développer leurs activités dans le secteur depuis </a:t>
            </a:r>
            <a:r>
              <a:rPr lang="fr-FR" b="1" dirty="0" smtClean="0">
                <a:solidFill>
                  <a:schemeClr val="bg1"/>
                </a:solidFill>
              </a:rPr>
              <a:t>+</a:t>
            </a:r>
            <a:r>
              <a:rPr lang="fr-FR" b="1" dirty="0">
                <a:solidFill>
                  <a:schemeClr val="bg1"/>
                </a:solidFill>
              </a:rPr>
              <a:t>20 ans</a:t>
            </a:r>
          </a:p>
        </p:txBody>
      </p:sp>
      <p:sp>
        <p:nvSpPr>
          <p:cNvPr id="4" name="Rectangle avec coins arrondis en diagonale 3"/>
          <p:cNvSpPr/>
          <p:nvPr/>
        </p:nvSpPr>
        <p:spPr>
          <a:xfrm>
            <a:off x="6902911" y="2612784"/>
            <a:ext cx="4409317" cy="113272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34634" y="2696676"/>
            <a:ext cx="426340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Forte dynamique de création d’entreprises industrielles durant les </a:t>
            </a:r>
          </a:p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5 dernières années</a:t>
            </a:r>
          </a:p>
        </p:txBody>
      </p:sp>
      <p:sp>
        <p:nvSpPr>
          <p:cNvPr id="18" name="Rectangle avec coins arrondis en diagonale 17"/>
          <p:cNvSpPr/>
          <p:nvPr/>
        </p:nvSpPr>
        <p:spPr>
          <a:xfrm>
            <a:off x="6851748" y="3848188"/>
            <a:ext cx="4409317" cy="1099402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avec coins arrondis en diagonale 18"/>
          <p:cNvSpPr/>
          <p:nvPr/>
        </p:nvSpPr>
        <p:spPr>
          <a:xfrm>
            <a:off x="6854132" y="5109916"/>
            <a:ext cx="4409317" cy="1432113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avec coins arrondis en diagonale 15"/>
          <p:cNvSpPr/>
          <p:nvPr/>
        </p:nvSpPr>
        <p:spPr>
          <a:xfrm>
            <a:off x="6902911" y="1599814"/>
            <a:ext cx="4409317" cy="883192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034634" y="1683706"/>
            <a:ext cx="426340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52% des entreprises industrielles ont un âge &lt; 10 ans </a:t>
            </a:r>
          </a:p>
        </p:txBody>
      </p:sp>
    </p:spTree>
    <p:extLst>
      <p:ext uri="{BB962C8B-B14F-4D97-AF65-F5344CB8AC3E}">
        <p14:creationId xmlns:p14="http://schemas.microsoft.com/office/powerpoint/2010/main" xmlns="" val="8573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8" b="7572"/>
          <a:stretch/>
        </p:blipFill>
        <p:spPr>
          <a:xfrm>
            <a:off x="-6196" y="-17756"/>
            <a:ext cx="12239625" cy="6889074"/>
          </a:xfrm>
          <a:prstGeom prst="rect">
            <a:avLst/>
          </a:prstGeom>
        </p:spPr>
      </p:pic>
      <p:sp>
        <p:nvSpPr>
          <p:cNvPr id="5" name="Pentagone 15">
            <a:extLst>
              <a:ext uri="{FF2B5EF4-FFF2-40B4-BE49-F238E27FC236}">
                <a16:creationId xmlns:a16="http://schemas.microsoft.com/office/drawing/2014/main" xmlns="" id="{16F9CF77-D4EB-4AD8-BC9E-A0ECEDAFA5D2}"/>
              </a:ext>
            </a:extLst>
          </p:cNvPr>
          <p:cNvSpPr/>
          <p:nvPr/>
        </p:nvSpPr>
        <p:spPr>
          <a:xfrm flipH="1">
            <a:off x="6390167" y="4388520"/>
            <a:ext cx="5104862" cy="100372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+50% des entreprises sont des TPE </a:t>
            </a:r>
            <a:r>
              <a:rPr lang="fr-FR" b="1" dirty="0" smtClean="0">
                <a:solidFill>
                  <a:schemeClr val="bg1"/>
                </a:solidFill>
              </a:rPr>
              <a:t>réalisant </a:t>
            </a:r>
            <a:r>
              <a:rPr lang="fr-FR" b="1" dirty="0">
                <a:solidFill>
                  <a:schemeClr val="bg1"/>
                </a:solidFill>
              </a:rPr>
              <a:t>seulement </a:t>
            </a:r>
            <a:r>
              <a:rPr lang="fr-FR" sz="2400" b="1" dirty="0">
                <a:solidFill>
                  <a:schemeClr val="bg1"/>
                </a:solidFill>
              </a:rPr>
              <a:t>2% </a:t>
            </a:r>
            <a:r>
              <a:rPr lang="fr-FR" b="1" dirty="0">
                <a:solidFill>
                  <a:schemeClr val="bg1"/>
                </a:solidFill>
              </a:rPr>
              <a:t>du CA</a:t>
            </a:r>
          </a:p>
        </p:txBody>
      </p:sp>
      <p:sp>
        <p:nvSpPr>
          <p:cNvPr id="6" name="Pentagone 15">
            <a:extLst>
              <a:ext uri="{FF2B5EF4-FFF2-40B4-BE49-F238E27FC236}">
                <a16:creationId xmlns:a16="http://schemas.microsoft.com/office/drawing/2014/main" xmlns="" id="{A11CF079-16FF-4B23-8F44-967E86AA8055}"/>
              </a:ext>
            </a:extLst>
          </p:cNvPr>
          <p:cNvSpPr/>
          <p:nvPr/>
        </p:nvSpPr>
        <p:spPr>
          <a:xfrm flipH="1">
            <a:off x="6390167" y="2614291"/>
            <a:ext cx="5104862" cy="1003723"/>
          </a:xfrm>
          <a:prstGeom prst="round2Diag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52000" rIns="0" anchor="ctr" anchorCtr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9% </a:t>
            </a:r>
            <a:r>
              <a:rPr lang="fr-FR" b="1" dirty="0">
                <a:solidFill>
                  <a:schemeClr val="bg1"/>
                </a:solidFill>
              </a:rPr>
              <a:t>des entreprises </a:t>
            </a:r>
            <a:r>
              <a:rPr lang="fr-FR" b="1" dirty="0" smtClean="0">
                <a:solidFill>
                  <a:schemeClr val="bg1"/>
                </a:solidFill>
              </a:rPr>
              <a:t>sont </a:t>
            </a:r>
            <a:r>
              <a:rPr lang="fr-FR" b="1" dirty="0">
                <a:solidFill>
                  <a:schemeClr val="bg1"/>
                </a:solidFill>
              </a:rPr>
              <a:t>des </a:t>
            </a:r>
            <a:r>
              <a:rPr lang="fr-FR" sz="2400" b="1" dirty="0">
                <a:solidFill>
                  <a:schemeClr val="bg1"/>
                </a:solidFill>
              </a:rPr>
              <a:t>GE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594" y="2037760"/>
            <a:ext cx="516061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Ventilation des entreprises industrielles par catégorie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6683AD82-8BDE-44DF-8D4A-53C27FF36295}"/>
              </a:ext>
            </a:extLst>
          </p:cNvPr>
          <p:cNvSpPr txBox="1">
            <a:spLocks/>
          </p:cNvSpPr>
          <p:nvPr/>
        </p:nvSpPr>
        <p:spPr bwMode="auto">
          <a:xfrm>
            <a:off x="774187" y="14874"/>
            <a:ext cx="10168796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18000" bIns="1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800" kern="0" dirty="0">
                <a:solidFill>
                  <a:schemeClr val="bg1"/>
                </a:solidFill>
              </a:rPr>
              <a:t>Structure du secteur industriel par catégorie d’entreprises</a:t>
            </a:r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226530" y="182969"/>
            <a:ext cx="477944" cy="351198"/>
          </a:xfrm>
          <a:prstGeom prst="triangle">
            <a:avLst/>
          </a:prstGeom>
          <a:solidFill>
            <a:srgbClr val="DB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3605996"/>
              </p:ext>
            </p:extLst>
          </p:nvPr>
        </p:nvGraphicFramePr>
        <p:xfrm>
          <a:off x="289903" y="2264597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2228" y="46265"/>
            <a:ext cx="1008238" cy="596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102" y="891463"/>
            <a:ext cx="10853928" cy="487506"/>
          </a:xfrm>
          <a:prstGeom prst="rect">
            <a:avLst/>
          </a:prstGeom>
          <a:noFill/>
          <a:ln>
            <a:solidFill>
              <a:srgbClr val="DB8F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DB8F19"/>
                </a:solidFill>
              </a:rPr>
              <a:t>38% des entreprises industrielles sont des PME</a:t>
            </a:r>
          </a:p>
        </p:txBody>
      </p:sp>
    </p:spTree>
    <p:extLst>
      <p:ext uri="{BB962C8B-B14F-4D97-AF65-F5344CB8AC3E}">
        <p14:creationId xmlns:p14="http://schemas.microsoft.com/office/powerpoint/2010/main" xmlns="" val="24801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eter&quot; Source=&quot;Meter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Background Yellow [1]&quot; Source=&quot;Gauge 3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Background Red [2]&quot; Source=&quot;Gauge 3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Needle Red [2]&quot; Source=&quot;Gauge 3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Needle Yellow [1]&quot; Source=&quot;Gauge 3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Needle Green [0]&quot; Source=&quot;Gauge 3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Top [0+]&quot; Source=&quot;Traffic Light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Center [0+]&quot; Source=&quot;Traffic Light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Bottom [0+]&quot; Source=&quot;Traffic Light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1 [1]&quot; Source=&quot;Traffic Light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2 [2]&quot; Source=&quot;Traffic Light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5a0f705-3f19-404f-a583-ad792373bc85&quot; /&gt;"/>
  <p:tag name="SP_POWERSHAPE" val="&lt;PowerShapeTag ClassVersion=&quot;0&quot; GUID=&quot;9397d6a3-6f3e-4b9e-bd5c-c009ffb557e6&quot; IsConsolidated=&quot;False&quot; IsTopLevel=&quot;False&quot; Layer=&quot;Switch 2&quot; Source=&quot;Switch 2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2 [2]&quot; Source=&quot;Traffic Light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3 [3]&quot; Source=&quot;Traffic Light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4 [4]&quot; Source=&quot;Traffic Light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4 [4]&quot; Source=&quot;Traffic Light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5 [5]&quot; Source=&quot;Traffic Light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6 [6]&quot; Source=&quot;Traffic Light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6 [6]&quot; Source=&quot;Traffic Light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6 [6]&quot; Source=&quot;Traffic Light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0/8 [0]&quot; Source=&quot;Harvey 8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1/8 [1]&quot; Source=&quot;Harvey 8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16f114f-52b3-4155-9d1f-12bd5f6dbbc2&quot; IsConsolidated=&quot;False&quot; IsTopLevel=&quot;False&quot; Layer=&quot;Harvey 4&quot; Source=&quot;Harvey 4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2/8 [2]&quot; Source=&quot;Harvey 8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3/8 [3]&quot; Source=&quot;Harvey 8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4/8 [4]&quot; Source=&quot;Harvey 8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5/8 [5]&quot; Source=&quot;Harvey 8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6/8 [6]&quot; Source=&quot;Harvey 8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7/8 [7]&quot; Source=&quot;Harvey 8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8/8 [8]&quot; Source=&quot;Harvey 8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01ce7ad1-5883-4d09-a777-087860749c8c&quot; IsConsolidated=&quot;False&quot; IsTopLevel=&quot;False&quot; Layer=&quot;Harvey 0/3 [0]&quot; Source=&quot;Harvey 3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01ce7ad1-5883-4d09-a777-087860749c8c&quot; IsConsolidated=&quot;False&quot; IsTopLevel=&quot;False&quot; Layer=&quot;Harvey 1/3 [1]&quot; Source=&quot;Harvey 3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01ce7ad1-5883-4d09-a777-087860749c8c&quot; IsConsolidated=&quot;False&quot; IsTopLevel=&quot;False&quot; Layer=&quot;Harvey 2/3 [2]&quot; Source=&quot;Harvey 3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01ce7ad1-5883-4d09-a777-087860749c8c&quot; IsConsolidated=&quot;False&quot; IsTopLevel=&quot;False&quot; Layer=&quot;Harvey 3&quot; Source=&quot;Harvey 3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01ce7ad1-5883-4d09-a777-087860749c8c&quot; IsConsolidated=&quot;False&quot; IsTopLevel=&quot;False&quot; Layer=&quot;Harvey 3/3 [3]&quot; Source=&quot;Harvey 3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16f114f-52b3-4155-9d1f-12bd5f6dbbc2&quot; IsConsolidated=&quot;False&quot; IsTopLevel=&quot;False&quot; Layer=&quot;Harvey 0/4 [0]&quot; Source=&quot;Harvey 4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16f114f-52b3-4155-9d1f-12bd5f6dbbc2&quot; IsConsolidated=&quot;False&quot; IsTopLevel=&quot;False&quot; Layer=&quot;Harvey 1/4 [1]&quot; Source=&quot;Harvey 4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16f114f-52b3-4155-9d1f-12bd5f6dbbc2&quot; IsConsolidated=&quot;False&quot; IsTopLevel=&quot;False&quot; Layer=&quot;Harvey 2/4 [2]&quot; Source=&quot;Harvey 4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16f114f-52b3-4155-9d1f-12bd5f6dbbc2&quot; IsConsolidated=&quot;False&quot; IsTopLevel=&quot;False&quot; Layer=&quot;Harvey 3/4 [3]&quot; Source=&quot;Harvey 4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16f114f-52b3-4155-9d1f-12bd5f6dbbc2&quot; IsConsolidated=&quot;False&quot; IsTopLevel=&quot;False&quot; Layer=&quot;Harvey 4/4 [4]&quot; Source=&quot;Harvey 4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5a0f705-3f19-404f-a583-ad792373bc85&quot; /&gt;"/>
  <p:tag name="SP_POWERSHAPE" val="&lt;PowerShapeTag ClassVersion=&quot;0&quot; GUID=&quot;9397d6a3-6f3e-4b9e-bd5c-c009ffb557e6&quot; IsConsolidated=&quot;False&quot; IsTopLevel=&quot;False&quot; Layer=&quot;Background [1]&quot; Source=&quot;Switch 2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5a0f705-3f19-404f-a583-ad792373bc85&quot; /&gt;"/>
  <p:tag name="SP_POWERSHAPE" val="&lt;PowerShapeTag ClassVersion=&quot;0&quot; GUID=&quot;9397d6a3-6f3e-4b9e-bd5c-c009ffb557e6&quot; IsConsolidated=&quot;False&quot; IsTopLevel=&quot;False&quot; Layer=&quot;Knob [1]&quot; Source=&quot;Switch 2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5a0f705-3f19-404f-a583-ad792373bc85&quot; /&gt;"/>
  <p:tag name="SP_POWERSHAPE" val="&lt;PowerShapeTag ClassVersion=&quot;0&quot; GUID=&quot;9397d6a3-6f3e-4b9e-bd5c-c009ffb557e6&quot; IsConsolidated=&quot;False&quot; IsTopLevel=&quot;False&quot; Layer=&quot;Background [0]&quot; Source=&quot;Switch 2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5a0f705-3f19-404f-a583-ad792373bc85&quot; /&gt;"/>
  <p:tag name="SP_POWERSHAPE" val="&lt;PowerShapeTag ClassVersion=&quot;0&quot; GUID=&quot;9397d6a3-6f3e-4b9e-bd5c-c009ffb557e6&quot; IsConsolidated=&quot;False&quot; IsTopLevel=&quot;False&quot; Layer=&quot;Knob [0]&quot; Source=&quot;Switch 2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d0dba880-ac9b-46a9-924b-49f78961a437&quot; IsConsolidated=&quot;False&quot; IsTopLevel=&quot;False&quot; Layer=&quot;Harvey 8&quot; Source=&quot;Harvey 8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Background [-1]&quot; Source=&quot;Meter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a88ce03-6e71-4470-a466-f9535897fe0f&quot; /&gt;"/>
  <p:tag name="SP_POWERSHAPE" val="&lt;PowerShapeTag ClassVersion=&quot;0&quot; GUID=&quot;96694563-e244-4828-ac64-3107cbce0aeb&quot; IsConsolidated=&quot;False&quot; IsTopLevel=&quot;False&quot; Layer=&quot;Traffic Light&quot; Source=&quot;Traffic Light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0% [1+]&quot; Source=&quot;Meter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10% [1+]&quot; Source=&quot;Meter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20% [2+]&quot; Source=&quot;Meter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30% [3+]&quot; Source=&quot;Meter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40% [4+]&quot; Source=&quot;Meter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50% [5+]&quot; Source=&quot;Meter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60% [6+]&quot; Source=&quot;Meter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70% [7+]&quot; Source=&quot;Meter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80% [8+]&quot; Source=&quot;Meter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90% [9+]&quot; Source=&quot;Meter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Gauge 3&quot; Source=&quot;Gauge 3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1e95da67-041a-4c8f-a03d-bc42583b1217&quot; IsConsolidated=&quot;False&quot; IsTopLevel=&quot;False&quot; Layer=&quot;Mark 100% [10+]&quot; Source=&quot;Meter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Background [-1]&quot; Source=&quot;Gauge 3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95b5eadd-6dc6-40a2-ab30-144bff880ef6&quot; /&gt;"/>
  <p:tag name="SP_POWERSHAPE" val="&lt;PowerShapeTag ClassVersion=&quot;0&quot; GUID=&quot;5d9989f0-ba24-4748-8d28-79dba5576492&quot; IsConsolidated=&quot;False&quot; IsTopLevel=&quot;False&quot; Layer=&quot;Background Green [0]&quot; Source=&quot;Gauge 3&quot; /&gt;"/>
</p:tagLst>
</file>

<file path=ppt/theme/theme1.xml><?xml version="1.0" encoding="utf-8"?>
<a:theme xmlns:a="http://schemas.openxmlformats.org/drawingml/2006/main" name="1_blank">
  <a:themeElements>
    <a:clrScheme name="Personnalisé 7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9CC"/>
      </a:accent1>
      <a:accent2>
        <a:srgbClr val="FFCC66"/>
      </a:accent2>
      <a:accent3>
        <a:srgbClr val="F96F6F"/>
      </a:accent3>
      <a:accent4>
        <a:srgbClr val="3EBC7D"/>
      </a:accent4>
      <a:accent5>
        <a:srgbClr val="006699"/>
      </a:accent5>
      <a:accent6>
        <a:srgbClr val="99CCFF"/>
      </a:accent6>
      <a:hlink>
        <a:srgbClr val="8DC765"/>
      </a:hlink>
      <a:folHlink>
        <a:srgbClr val="AA8A14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Deliverable-landscape-ENG-A4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400"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RAFT-FR-A4-Deliverable-201619.potx" id="{7BA29E06-6629-4775-857F-3E88B6CCFC97}" vid="{1B4B9C82-FFEF-400F-B15A-BCDC1ADCF46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27784</TotalTime>
  <Words>1665</Words>
  <Application>Microsoft Office PowerPoint</Application>
  <PresentationFormat>Personnalisé</PresentationFormat>
  <Paragraphs>305</Paragraphs>
  <Slides>22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1_blank</vt:lpstr>
      <vt:lpstr>2-Deliverable-landscape-ENG-A4-201609</vt:lpstr>
      <vt:lpstr>BAROMÈTRE DE L’INDUSTRIE MAROCAINE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DSEVE</dc:creator>
  <cp:lastModifiedBy>AADMIN</cp:lastModifiedBy>
  <cp:revision>1281</cp:revision>
  <cp:lastPrinted>2024-03-25T11:41:54Z</cp:lastPrinted>
  <dcterms:created xsi:type="dcterms:W3CDTF">2022-10-13T10:09:48Z</dcterms:created>
  <dcterms:modified xsi:type="dcterms:W3CDTF">2024-03-28T11:25:49Z</dcterms:modified>
</cp:coreProperties>
</file>